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5" autoCompressPictures="0">
  <p:sldMasterIdLst>
    <p:sldMasterId id="2147483648" r:id="rId1"/>
    <p:sldMasterId id="2147483667" r:id="rId3"/>
  </p:sldMasterIdLst>
  <p:notesMasterIdLst>
    <p:notesMasterId r:id="rId5"/>
  </p:notesMasterIdLst>
  <p:handoutMasterIdLst>
    <p:handoutMasterId r:id="rId38"/>
  </p:handoutMasterIdLst>
  <p:sldIdLst>
    <p:sldId id="2708" r:id="rId4"/>
    <p:sldId id="2387" r:id="rId6"/>
    <p:sldId id="2447" r:id="rId7"/>
    <p:sldId id="2605" r:id="rId8"/>
    <p:sldId id="2709" r:id="rId9"/>
    <p:sldId id="2716" r:id="rId10"/>
    <p:sldId id="2748" r:id="rId11"/>
    <p:sldId id="2725" r:id="rId12"/>
    <p:sldId id="2726" r:id="rId13"/>
    <p:sldId id="2749" r:id="rId14"/>
    <p:sldId id="2739" r:id="rId15"/>
    <p:sldId id="2741" r:id="rId16"/>
    <p:sldId id="2742" r:id="rId17"/>
    <p:sldId id="2743" r:id="rId18"/>
    <p:sldId id="2744" r:id="rId19"/>
    <p:sldId id="2750" r:id="rId20"/>
    <p:sldId id="2745" r:id="rId21"/>
    <p:sldId id="2738" r:id="rId22"/>
    <p:sldId id="2740" r:id="rId23"/>
    <p:sldId id="2752" r:id="rId24"/>
    <p:sldId id="2729" r:id="rId25"/>
    <p:sldId id="2730" r:id="rId26"/>
    <p:sldId id="2727" r:id="rId27"/>
    <p:sldId id="2731" r:id="rId28"/>
    <p:sldId id="2746" r:id="rId29"/>
    <p:sldId id="2732" r:id="rId30"/>
    <p:sldId id="2733" r:id="rId31"/>
    <p:sldId id="2747" r:id="rId32"/>
    <p:sldId id="2720" r:id="rId33"/>
    <p:sldId id="2721" r:id="rId34"/>
    <p:sldId id="2735" r:id="rId35"/>
    <p:sldId id="2751" r:id="rId36"/>
    <p:sldId id="2722" r:id="rId37"/>
  </p:sldIdLst>
  <p:sldSz cx="9144000" cy="6858000" type="screen4x3"/>
  <p:notesSz cx="7099300" cy="10234295"/>
  <p:custDataLst>
    <p:tags r:id="rId43"/>
  </p:custDataLst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宋体" panose="02010600030101010101" pitchFamily="2" charset="-122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宋体" panose="02010600030101010101" pitchFamily="2" charset="-122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宋体" panose="02010600030101010101" pitchFamily="2" charset="-122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宋体" panose="02010600030101010101" pitchFamily="2" charset="-122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1412" userDrawn="1">
          <p15:clr>
            <a:srgbClr val="A4A3A4"/>
          </p15:clr>
        </p15:guide>
        <p15:guide id="3" pos="181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pos="2903" userDrawn="1">
          <p15:clr>
            <a:srgbClr val="A4A3A4"/>
          </p15:clr>
        </p15:guide>
        <p15:guide id="6" orient="horz" pos="700" userDrawn="1">
          <p15:clr>
            <a:srgbClr val="A4A3A4"/>
          </p15:clr>
        </p15:guide>
        <p15:guide id="7" orient="horz" pos="4119" userDrawn="1">
          <p15:clr>
            <a:srgbClr val="A4A3A4"/>
          </p15:clr>
        </p15:guide>
        <p15:guide id="8" pos="311" userDrawn="1">
          <p15:clr>
            <a:srgbClr val="A4A3A4"/>
          </p15:clr>
        </p15:guide>
        <p15:guide id="9" pos="5501" userDrawn="1">
          <p15:clr>
            <a:srgbClr val="A4A3A4"/>
          </p15:clr>
        </p15:guide>
        <p15:guide id="10" orient="horz" pos="462" userDrawn="1">
          <p15:clr>
            <a:srgbClr val="A4A3A4"/>
          </p15:clr>
        </p15:guide>
        <p15:guide id="11" pos="77" userDrawn="1">
          <p15:clr>
            <a:srgbClr val="A4A3A4"/>
          </p15:clr>
        </p15:guide>
        <p15:guide id="12" pos="72" userDrawn="1">
          <p15:clr>
            <a:srgbClr val="A4A3A4"/>
          </p15:clr>
        </p15:guide>
        <p15:guide id="13" orient="horz" pos="2" userDrawn="1">
          <p15:clr>
            <a:srgbClr val="A4A3A4"/>
          </p15:clr>
        </p15:guide>
        <p15:guide id="14" pos="807" userDrawn="1">
          <p15:clr>
            <a:srgbClr val="A4A3A4"/>
          </p15:clr>
        </p15:guide>
        <p15:guide id="15" pos="1463" userDrawn="1">
          <p15:clr>
            <a:srgbClr val="A4A3A4"/>
          </p15:clr>
        </p15:guide>
        <p15:guide id="16" pos="2079" userDrawn="1">
          <p15:clr>
            <a:srgbClr val="A4A3A4"/>
          </p15:clr>
        </p15:guide>
        <p15:guide id="17" pos="2714" userDrawn="1">
          <p15:clr>
            <a:srgbClr val="A4A3A4"/>
          </p15:clr>
        </p15:guide>
        <p15:guide id="18" pos="3370" userDrawn="1">
          <p15:clr>
            <a:srgbClr val="A4A3A4"/>
          </p15:clr>
        </p15:guide>
        <p15:guide id="19" pos="3985" userDrawn="1">
          <p15:clr>
            <a:srgbClr val="A4A3A4"/>
          </p15:clr>
        </p15:guide>
        <p15:guide id="20" pos="4631" userDrawn="1">
          <p15:clr>
            <a:srgbClr val="A4A3A4"/>
          </p15:clr>
        </p15:guide>
        <p15:guide id="21" orient="horz" pos="581" userDrawn="1">
          <p15:clr>
            <a:srgbClr val="A4A3A4"/>
          </p15:clr>
        </p15:guide>
        <p15:guide id="22" orient="horz" pos="3230" userDrawn="1">
          <p15:clr>
            <a:srgbClr val="A4A3A4"/>
          </p15:clr>
        </p15:guide>
        <p15:guide id="23" orient="horz" pos="1230" userDrawn="1">
          <p15:clr>
            <a:srgbClr val="A4A3A4"/>
          </p15:clr>
        </p15:guide>
        <p15:guide id="24" orient="horz" pos="0" userDrawn="1">
          <p15:clr>
            <a:srgbClr val="A4A3A4"/>
          </p15:clr>
        </p15:guide>
        <p15:guide id="25" orient="horz" pos="1450" userDrawn="1">
          <p15:clr>
            <a:srgbClr val="A4A3A4"/>
          </p15:clr>
        </p15:guide>
        <p15:guide id="26" pos="281" userDrawn="1">
          <p15:clr>
            <a:srgbClr val="A4A3A4"/>
          </p15:clr>
        </p15:guide>
        <p15:guide id="27" orient="horz" pos="3095" userDrawn="1">
          <p15:clr>
            <a:srgbClr val="A4A3A4"/>
          </p15:clr>
        </p15:guide>
        <p15:guide id="28" orient="horz" pos="2372" userDrawn="1">
          <p15:clr>
            <a:srgbClr val="A4A3A4"/>
          </p15:clr>
        </p15:guide>
        <p15:guide id="29" orient="horz" pos="4159" userDrawn="1">
          <p15:clr>
            <a:srgbClr val="A4A3A4"/>
          </p15:clr>
        </p15:guide>
        <p15:guide id="30" pos="313" userDrawn="1">
          <p15:clr>
            <a:srgbClr val="A4A3A4"/>
          </p15:clr>
        </p15:guide>
        <p15:guide id="31" pos="1655" userDrawn="1">
          <p15:clr>
            <a:srgbClr val="A4A3A4"/>
          </p15:clr>
        </p15:guide>
        <p15:guide id="32" pos="5727" userDrawn="1">
          <p15:clr>
            <a:srgbClr val="A4A3A4"/>
          </p15:clr>
        </p15:guide>
        <p15:guide id="33" orient="horz" pos="632" userDrawn="1">
          <p15:clr>
            <a:srgbClr val="A4A3A4"/>
          </p15:clr>
        </p15:guide>
        <p15:guide id="34" orient="horz" pos="1461" userDrawn="1">
          <p15:clr>
            <a:srgbClr val="A4A3A4"/>
          </p15:clr>
        </p15:guide>
        <p15:guide id="35" orient="horz" pos="2262" userDrawn="1">
          <p15:clr>
            <a:srgbClr val="A4A3A4"/>
          </p15:clr>
        </p15:guide>
        <p15:guide id="36" orient="horz" pos="3072" userDrawn="1">
          <p15:clr>
            <a:srgbClr val="A4A3A4"/>
          </p15:clr>
        </p15:guide>
        <p15:guide id="37" pos="765" userDrawn="1">
          <p15:clr>
            <a:srgbClr val="A4A3A4"/>
          </p15:clr>
        </p15:guide>
        <p15:guide id="38" pos="5580" userDrawn="1">
          <p15:clr>
            <a:srgbClr val="A4A3A4"/>
          </p15:clr>
        </p15:guide>
        <p15:guide id="39" pos="5039" userDrawn="1">
          <p15:clr>
            <a:srgbClr val="A4A3A4"/>
          </p15:clr>
        </p15:guide>
        <p15:guide id="40" orient="horz" pos="621" userDrawn="1">
          <p15:clr>
            <a:srgbClr val="A4A3A4"/>
          </p15:clr>
        </p15:guide>
        <p15:guide id="41" orient="horz" pos="38" userDrawn="1">
          <p15:clr>
            <a:srgbClr val="A4A3A4"/>
          </p15:clr>
        </p15:guide>
        <p15:guide id="42" orient="horz" pos="4319" userDrawn="1">
          <p15:clr>
            <a:srgbClr val="A4A3A4"/>
          </p15:clr>
        </p15:guide>
        <p15:guide id="43" orient="horz" pos="39" userDrawn="1">
          <p15:clr>
            <a:srgbClr val="A4A3A4"/>
          </p15:clr>
        </p15:guide>
        <p15:guide id="44" pos="3367" userDrawn="1">
          <p15:clr>
            <a:srgbClr val="A4A3A4"/>
          </p15:clr>
        </p15:guide>
        <p15:guide id="45" pos="4655" userDrawn="1">
          <p15:clr>
            <a:srgbClr val="A4A3A4"/>
          </p15:clr>
        </p15:guide>
        <p15:guide id="46" orient="horz" pos="1" userDrawn="1">
          <p15:clr>
            <a:srgbClr val="A4A3A4"/>
          </p15:clr>
        </p15:guide>
        <p15:guide id="47" orient="horz" pos="4067" userDrawn="1">
          <p15:clr>
            <a:srgbClr val="A4A3A4"/>
          </p15:clr>
        </p15:guide>
        <p15:guide id="48" orient="horz" pos="601" userDrawn="1">
          <p15:clr>
            <a:srgbClr val="A4A3A4"/>
          </p15:clr>
        </p15:guide>
        <p15:guide id="49" pos="149" userDrawn="1">
          <p15:clr>
            <a:srgbClr val="A4A3A4"/>
          </p15:clr>
        </p15:guide>
        <p15:guide id="50" pos="5589" userDrawn="1">
          <p15:clr>
            <a:srgbClr val="A4A3A4"/>
          </p15:clr>
        </p15:guide>
        <p15:guide id="51" pos="322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316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81FF"/>
    <a:srgbClr val="00B050"/>
    <a:srgbClr val="FF00DF"/>
    <a:srgbClr val="C3E8CC"/>
    <a:srgbClr val="FF00FF"/>
    <a:srgbClr val="269FA0"/>
    <a:srgbClr val="FFC000"/>
    <a:srgbClr val="333399"/>
    <a:srgbClr val="0000CC"/>
    <a:srgbClr val="95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11" autoAdjust="0"/>
    <p:restoredTop sz="84129" autoAdjust="0"/>
  </p:normalViewPr>
  <p:slideViewPr>
    <p:cSldViewPr snapToGrid="0" showGuides="1">
      <p:cViewPr varScale="1">
        <p:scale>
          <a:sx n="142" d="100"/>
          <a:sy n="142" d="100"/>
        </p:scale>
        <p:origin x="720" y="184"/>
      </p:cViewPr>
      <p:guideLst>
        <p:guide orient="horz" pos="663"/>
        <p:guide orient="horz" pos="1412"/>
        <p:guide pos="181"/>
        <p:guide pos="5556"/>
        <p:guide pos="2903"/>
        <p:guide orient="horz" pos="700"/>
        <p:guide orient="horz" pos="4119"/>
        <p:guide pos="311"/>
        <p:guide pos="5501"/>
        <p:guide orient="horz" pos="462"/>
        <p:guide pos="77"/>
        <p:guide pos="72"/>
        <p:guide orient="horz" pos="2"/>
        <p:guide pos="807"/>
        <p:guide pos="1463"/>
        <p:guide pos="2079"/>
        <p:guide pos="2714"/>
        <p:guide pos="3370"/>
        <p:guide pos="3985"/>
        <p:guide pos="4631"/>
        <p:guide orient="horz" pos="581"/>
        <p:guide orient="horz" pos="3230"/>
        <p:guide orient="horz" pos="1230"/>
        <p:guide orient="horz"/>
        <p:guide orient="horz" pos="1450"/>
        <p:guide pos="281"/>
        <p:guide orient="horz" pos="3095"/>
        <p:guide orient="horz" pos="2372"/>
        <p:guide orient="horz" pos="4159"/>
        <p:guide pos="313"/>
        <p:guide pos="1655"/>
        <p:guide pos="5727"/>
        <p:guide orient="horz" pos="632"/>
        <p:guide orient="horz" pos="1461"/>
        <p:guide orient="horz" pos="2262"/>
        <p:guide orient="horz" pos="3072"/>
        <p:guide pos="765"/>
        <p:guide pos="5580"/>
        <p:guide pos="5039"/>
        <p:guide orient="horz" pos="621"/>
        <p:guide orient="horz" pos="38"/>
        <p:guide orient="horz" pos="4319"/>
        <p:guide orient="horz" pos="39"/>
        <p:guide pos="3367"/>
        <p:guide pos="4655"/>
        <p:guide orient="horz" pos="1"/>
        <p:guide orient="horz" pos="4067"/>
        <p:guide orient="horz" pos="601"/>
        <p:guide pos="149"/>
        <p:guide pos="5589"/>
        <p:guide pos="3227"/>
      </p:guideLst>
    </p:cSldViewPr>
  </p:slideViewPr>
  <p:outlineViewPr>
    <p:cViewPr>
      <p:scale>
        <a:sx n="33" d="100"/>
        <a:sy n="33" d="100"/>
      </p:scale>
      <p:origin x="0" y="-10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344"/>
    </p:cViewPr>
  </p:sorterViewPr>
  <p:notesViewPr>
    <p:cSldViewPr snapToGrid="0">
      <p:cViewPr varScale="1">
        <p:scale>
          <a:sx n="49" d="100"/>
          <a:sy n="49" d="100"/>
        </p:scale>
        <p:origin x="2952" y="54"/>
      </p:cViewPr>
      <p:guideLst>
        <p:guide orient="horz" pos="3224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gs" Target="tags/tag2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566" tIns="47283" rIns="94566" bIns="47283" numCol="1" anchor="t" anchorCtr="0" compatLnSpc="1"/>
          <a:lstStyle>
            <a:lvl1pPr algn="l" defTabSz="944880">
              <a:defRPr sz="1100"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566" tIns="47283" rIns="94566" bIns="47283" numCol="1" anchor="t" anchorCtr="0" compatLnSpc="1"/>
          <a:lstStyle>
            <a:lvl1pPr algn="r" defTabSz="944880">
              <a:defRPr sz="1100"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566" tIns="47283" rIns="94566" bIns="47283" numCol="1" anchor="b" anchorCtr="0" compatLnSpc="1"/>
          <a:lstStyle>
            <a:lvl1pPr algn="l" defTabSz="944880">
              <a:defRPr sz="1100"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566" tIns="47283" rIns="94566" bIns="47283" numCol="1" anchor="b" anchorCtr="0" compatLnSpc="1"/>
          <a:lstStyle>
            <a:lvl1pPr algn="r" defTabSz="944880">
              <a:defRPr sz="1100"/>
            </a:lvl1pPr>
          </a:lstStyle>
          <a:p>
            <a:pPr>
              <a:defRPr/>
            </a:pPr>
            <a:fld id="{6D45C849-0B45-C74F-ACD3-3797B4D2944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566" tIns="47283" rIns="94566" bIns="47283" numCol="1" anchor="t" anchorCtr="0" compatLnSpc="1"/>
          <a:lstStyle>
            <a:lvl1pPr algn="l" defTabSz="944880">
              <a:spcBef>
                <a:spcPct val="0"/>
              </a:spcBef>
              <a:defRPr sz="11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566" tIns="47283" rIns="94566" bIns="47283" numCol="1" anchor="t" anchorCtr="0" compatLnSpc="1"/>
          <a:lstStyle>
            <a:lvl1pPr algn="r" defTabSz="944880">
              <a:spcBef>
                <a:spcPct val="0"/>
              </a:spcBef>
              <a:defRPr sz="11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566" tIns="47283" rIns="94566" bIns="47283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566" tIns="47283" rIns="94566" bIns="47283" numCol="1" anchor="b" anchorCtr="0" compatLnSpc="1"/>
          <a:lstStyle>
            <a:lvl1pPr algn="l" defTabSz="944880">
              <a:spcBef>
                <a:spcPct val="0"/>
              </a:spcBef>
              <a:defRPr sz="11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566" tIns="47283" rIns="94566" bIns="47283" numCol="1" anchor="b" anchorCtr="0" compatLnSpc="1"/>
          <a:lstStyle>
            <a:lvl1pPr algn="r" defTabSz="944880">
              <a:spcBef>
                <a:spcPct val="0"/>
              </a:spcBef>
              <a:defRPr sz="11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AF496D9-25EC-FE4B-A1BF-34C514AB282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1200" kern="120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CF62-1638-4DD4-9C28-B7A1E023F85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0" y="2276475"/>
            <a:ext cx="9144000" cy="266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0" y="2203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0" y="4870450"/>
            <a:ext cx="9144000" cy="71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kumimoji="0" lang="zh-CN" altLang="en-US">
              <a:solidFill>
                <a:prstClr val="white"/>
              </a:solidFill>
              <a:cs typeface="+mn-cs"/>
            </a:endParaRPr>
          </a:p>
        </p:txBody>
      </p:sp>
      <p:sp>
        <p:nvSpPr>
          <p:cNvPr id="32860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1828800" y="1828800"/>
            <a:ext cx="6934200" cy="23622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2861" name="Rectangle 9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572000"/>
            <a:ext cx="6934200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-26988"/>
            <a:ext cx="2286000" cy="6192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-26988"/>
            <a:ext cx="6705600" cy="6192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-26988"/>
            <a:ext cx="9144000" cy="619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921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 descr="D:\5万更新包奖PPT\张嘉\PPT用图\2.整饰相关\整饰 周老师改\5 31整饰-1副本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大标题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1546"/>
          </a:xfrm>
          <a:prstGeom prst="rect">
            <a:avLst/>
          </a:prstGeom>
        </p:spPr>
        <p:txBody>
          <a:bodyPr anchor="ctr"/>
          <a:lstStyle>
            <a:lvl1pPr algn="ctr">
              <a:defRPr lang="zh-CN" altLang="en-US" sz="36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82264" y="64674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>
                <a:solidFill>
                  <a:prstClr val="black">
                    <a:tint val="75000"/>
                  </a:prstClr>
                </a:solidFill>
              </a:rPr>
              <a:t>Page </a:t>
            </a:r>
            <a:fld id="{5B7D6B44-8869-44D6-9B46-FD9D3C769EB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6395396"/>
            <a:ext cx="9144000" cy="0"/>
          </a:xfrm>
          <a:custGeom>
            <a:avLst/>
            <a:gdLst>
              <a:gd name="connsiteX0" fmla="*/ 0 w 9144000"/>
              <a:gd name="connsiteY0" fmla="*/ 0 h 0"/>
              <a:gd name="connsiteX1" fmla="*/ 9144000 w 914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629FCA-9BCC-4D94-BCF1-50AA18210C8D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981075"/>
            <a:ext cx="7772400" cy="5184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480EE588-B514-4B83-883F-1A90AE4C4A85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0523AAF6-DDDF-4D98-B1C8-197F7B964DB6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5438" y="1087438"/>
            <a:ext cx="4027487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5325" y="1087438"/>
            <a:ext cx="4027488" cy="2270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DAC03A7A-4C91-400B-8A5E-521C0E46A7DC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CE4B736F-8802-4601-81EF-2D08228E192A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94C19E30-39C3-491E-99F3-94FA9B6A4A6B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5CB6EDE-C31E-48F8-B56E-C83A2C11E3AC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AB753CBF-8E7A-41BE-9CDE-C113C4033482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30D5458A-7C4D-4972-829E-0613074E0F8A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BB72497E-EDC7-4CBF-BBB7-C88B46A92B86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163" y="115888"/>
            <a:ext cx="2168525" cy="32416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6354763" cy="32416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</a:t>
            </a:r>
            <a:fld id="{86B5A12F-F1D3-4E67-A43C-D26EBF5447F7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3810000" cy="51847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50" y="8526"/>
            <a:ext cx="80248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同侧圆角矩形 8"/>
          <p:cNvSpPr/>
          <p:nvPr userDrawn="1"/>
        </p:nvSpPr>
        <p:spPr>
          <a:xfrm rot="5400000">
            <a:off x="4513516" y="-3740963"/>
            <a:ext cx="72000" cy="909903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10" name="同侧圆角矩形 9"/>
          <p:cNvSpPr/>
          <p:nvPr userDrawn="1"/>
        </p:nvSpPr>
        <p:spPr>
          <a:xfrm rot="5400000" flipH="1">
            <a:off x="8530149" y="230704"/>
            <a:ext cx="72000" cy="11557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800" b="0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8E54011-88F9-4C11-89A5-A0E112247FEB}" type="slidenum">
              <a:rPr lang="zh-CN" altLang="en-US" smtClean="0"/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>
    <p:fade/>
  </p:transition>
  <p:hf hdr="0" ftr="0" dt="0"/>
  <p:txStyles>
    <p:titleStyle>
      <a:lvl1pPr marL="0" indent="889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+mj-lt"/>
          <a:ea typeface="+mj-ea"/>
          <a:cs typeface="微软雅黑" panose="020B0503020204020204" pitchFamily="34" charset="-122"/>
        </a:defRPr>
      </a:lvl1pPr>
      <a:lvl2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2pPr>
      <a:lvl3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3pPr>
      <a:lvl4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4pPr>
      <a:lvl5pPr indent="174625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Arial" panose="020B06040202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anose="02010609060101010101" pitchFamily="2" charset="-122"/>
          <a:ea typeface="黑体" panose="0201060906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anose="02010609060101010101" pitchFamily="2" charset="-122"/>
          <a:ea typeface="黑体" panose="0201060906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anose="02010609060101010101" pitchFamily="2" charset="-122"/>
          <a:ea typeface="黑体" panose="0201060906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FF"/>
          </a:solidFill>
          <a:latin typeface="黑体" panose="02010609060101010101" pitchFamily="2" charset="-122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Char char="•"/>
        <a:defRPr kumimoji="1" sz="2800">
          <a:solidFill>
            <a:schemeClr val="bg2"/>
          </a:solidFill>
          <a:latin typeface="+mn-lt"/>
          <a:ea typeface="+mn-ea"/>
          <a:cs typeface="微软雅黑" panose="020B0503020204020204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kumimoji="1" sz="2400">
          <a:solidFill>
            <a:schemeClr val="bg2"/>
          </a:solidFill>
          <a:latin typeface="+mn-lt"/>
          <a:ea typeface="+mn-ea"/>
          <a:cs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kumimoji="1" sz="2000">
          <a:solidFill>
            <a:schemeClr val="bg2"/>
          </a:solidFill>
          <a:latin typeface="+mn-lt"/>
          <a:ea typeface="+mn-ea"/>
          <a:cs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2"/>
          </a:solidFill>
          <a:latin typeface="+mn-lt"/>
          <a:ea typeface="+mn-ea"/>
          <a:cs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bg2"/>
          </a:solidFill>
          <a:latin typeface="+mn-lt"/>
          <a:ea typeface="+mn-ea"/>
          <a:cs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bg3-LINE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9142413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8675688" cy="649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标题文本样式：黑体</a:t>
            </a:r>
            <a:r>
              <a:rPr lang="en-US" altLang="zh-CN"/>
              <a:t>/34</a:t>
            </a:r>
            <a:r>
              <a:rPr lang="zh-CN" altLang="en-US"/>
              <a:t>号  </a:t>
            </a:r>
            <a:r>
              <a:rPr lang="en-US" altLang="zh-CN"/>
              <a:t>Arial/34pt</a:t>
            </a:r>
            <a:endParaRPr lang="en-US" altLang="zh-CN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087438"/>
            <a:ext cx="8207375" cy="2270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0"/>
            <a:r>
              <a:rPr lang="zh-CN" altLang="en-US"/>
              <a:t>第一级内容文本样式：黑体</a:t>
            </a:r>
            <a:r>
              <a:rPr lang="en-US" altLang="zh-CN"/>
              <a:t>/28</a:t>
            </a:r>
            <a:r>
              <a:rPr lang="zh-CN" altLang="en-US"/>
              <a:t>号  </a:t>
            </a:r>
            <a:r>
              <a:rPr lang="en-US" altLang="zh-CN"/>
              <a:t>Arial/28pt</a:t>
            </a:r>
            <a:endParaRPr lang="en-US" altLang="zh-CN"/>
          </a:p>
          <a:p>
            <a:pPr lvl="1"/>
            <a:r>
              <a:rPr lang="zh-CN" altLang="en-US"/>
              <a:t>第二级内容文本样式：黑体</a:t>
            </a:r>
            <a:r>
              <a:rPr lang="en-US" altLang="zh-CN"/>
              <a:t>/24</a:t>
            </a:r>
            <a:r>
              <a:rPr lang="zh-CN" altLang="en-US"/>
              <a:t>号  </a:t>
            </a:r>
            <a:r>
              <a:rPr lang="en-US" altLang="zh-CN"/>
              <a:t>Arial/24pt</a:t>
            </a:r>
            <a:endParaRPr lang="en-US" altLang="zh-CN"/>
          </a:p>
          <a:p>
            <a:pPr lvl="2"/>
            <a:r>
              <a:rPr lang="zh-CN" altLang="en-US"/>
              <a:t>第三级内容文本样式：黑体</a:t>
            </a:r>
            <a:r>
              <a:rPr lang="en-US" altLang="zh-CN"/>
              <a:t>/20</a:t>
            </a:r>
            <a:r>
              <a:rPr lang="zh-CN" altLang="en-US"/>
              <a:t>号  </a:t>
            </a:r>
            <a:r>
              <a:rPr lang="en-US" altLang="zh-CN"/>
              <a:t>Arial/20pt</a:t>
            </a:r>
            <a:endParaRPr lang="en-US" altLang="zh-CN"/>
          </a:p>
          <a:p>
            <a:pPr lvl="3"/>
            <a:r>
              <a:rPr lang="zh-CN" altLang="en-US"/>
              <a:t>第四级内容文本样式：黑体</a:t>
            </a:r>
            <a:r>
              <a:rPr lang="en-US" altLang="zh-CN"/>
              <a:t>/18</a:t>
            </a:r>
            <a:r>
              <a:rPr lang="zh-CN" altLang="en-US"/>
              <a:t>号  </a:t>
            </a:r>
            <a:r>
              <a:rPr lang="en-US" altLang="zh-CN"/>
              <a:t>Arial/18pt</a:t>
            </a:r>
            <a:endParaRPr lang="en-US" altLang="zh-CN"/>
          </a:p>
          <a:p>
            <a:pPr lvl="4"/>
            <a:r>
              <a:rPr lang="zh-CN" altLang="en-US"/>
              <a:t>第五级内容文本样式：黑体</a:t>
            </a:r>
            <a:r>
              <a:rPr lang="en-US" altLang="zh-CN"/>
              <a:t>/16</a:t>
            </a:r>
            <a:r>
              <a:rPr lang="zh-CN" altLang="en-US"/>
              <a:t>号  </a:t>
            </a:r>
            <a:r>
              <a:rPr lang="en-US" altLang="zh-CN"/>
              <a:t>Arial/16pt</a:t>
            </a:r>
            <a:endParaRPr lang="en-US" altLang="zh-CN"/>
          </a:p>
        </p:txBody>
      </p:sp>
      <p:sp>
        <p:nvSpPr>
          <p:cNvPr id="306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02450" y="6499225"/>
            <a:ext cx="2133600" cy="212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 </a:t>
            </a:r>
            <a:fld id="{0FF7CBF9-F9A5-4695-8B7F-69B64C2D809A}" type="slidenum">
              <a:rPr lang="en-US" altLang="zh-CN"/>
            </a:fld>
            <a:r>
              <a:rPr lang="en-US" altLang="zh-CN"/>
              <a:t>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/>
  <p:hf hdr="0" ftr="0" dt="0"/>
  <p:txStyles>
    <p:titleStyle>
      <a:lvl1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+mj-lt"/>
          <a:ea typeface="+mj-ea"/>
          <a:cs typeface="+mj-cs"/>
        </a:defRPr>
      </a:lvl1pPr>
      <a:lvl2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marL="361950" indent="-36195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8191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12763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7335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2190750" algn="ctr" rtl="0" fontAlgn="base">
        <a:spcBef>
          <a:spcPct val="0"/>
        </a:spcBef>
        <a:spcAft>
          <a:spcPct val="0"/>
        </a:spcAft>
        <a:defRPr sz="3400" b="1">
          <a:solidFill>
            <a:schemeClr val="bg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180975" indent="-180975" algn="l" rtl="0" eaLnBrk="0" fontAlgn="ctr" hangingPunct="0">
        <a:lnSpc>
          <a:spcPct val="120000"/>
        </a:lnSpc>
        <a:spcBef>
          <a:spcPct val="50000"/>
        </a:spcBef>
        <a:spcAft>
          <a:spcPct val="0"/>
        </a:spcAft>
        <a:buClr>
          <a:srgbClr val="00246C"/>
        </a:buClr>
        <a:buSzPct val="80000"/>
        <a:buFont typeface="Wingdings" panose="05000000000000000000" pitchFamily="2" charset="2"/>
        <a:buChar char="n"/>
        <a:defRPr sz="2800" b="1">
          <a:solidFill>
            <a:srgbClr val="00246C"/>
          </a:solidFill>
          <a:latin typeface="+mn-lt"/>
          <a:ea typeface="+mn-ea"/>
          <a:cs typeface="+mn-cs"/>
        </a:defRPr>
      </a:lvl1pPr>
      <a:lvl2pPr marL="541655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anose="05000000000000000000" pitchFamily="2" charset="2"/>
        <a:buChar char="n"/>
        <a:defRPr sz="2400" b="1">
          <a:solidFill>
            <a:srgbClr val="0000CC"/>
          </a:solidFill>
          <a:latin typeface="+mn-lt"/>
          <a:ea typeface="+mn-ea"/>
        </a:defRPr>
      </a:lvl2pPr>
      <a:lvl3pPr marL="895350" indent="-17462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3333FF"/>
        </a:buClr>
        <a:buSzPct val="80000"/>
        <a:buFont typeface="Wingdings" panose="05000000000000000000" pitchFamily="2" charset="2"/>
        <a:buChar char="n"/>
        <a:defRPr sz="2000">
          <a:solidFill>
            <a:srgbClr val="3333FF"/>
          </a:solidFill>
          <a:latin typeface="+mn-lt"/>
          <a:ea typeface="+mn-ea"/>
        </a:defRPr>
      </a:lvl3pPr>
      <a:lvl4pPr marL="1256030" indent="-180975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6699FF"/>
        </a:buClr>
        <a:buSzPct val="80000"/>
        <a:buFont typeface="Wingdings" panose="05000000000000000000" pitchFamily="2" charset="2"/>
        <a:buChar char="n"/>
        <a:defRPr sz="2000">
          <a:solidFill>
            <a:srgbClr val="6699FF"/>
          </a:solidFill>
          <a:latin typeface="+mn-lt"/>
          <a:ea typeface="+mn-ea"/>
        </a:defRPr>
      </a:lvl4pPr>
      <a:lvl5pPr marL="1619250" indent="-18415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5pPr>
      <a:lvl6pPr marL="20764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6pPr>
      <a:lvl7pPr marL="25336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7pPr>
      <a:lvl8pPr marL="29908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8pPr>
      <a:lvl9pPr marL="3448050" indent="-184150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rgbClr val="B3CCE6"/>
        </a:buClr>
        <a:buSzPct val="80000"/>
        <a:buFont typeface="Wingdings" panose="05000000000000000000" pitchFamily="2" charset="2"/>
        <a:buChar char="n"/>
        <a:defRPr sz="1600">
          <a:solidFill>
            <a:srgbClr val="B3CCE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11.png"/><Relationship Id="rId7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8.xml"/><Relationship Id="rId2" Type="http://schemas.openxmlformats.org/officeDocument/2006/relationships/hyperlink" Target="https://github.com/qgis/QGIS" TargetMode="Externa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196098" y="1696861"/>
            <a:ext cx="8724644" cy="191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第二章：开源桌面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软件简介</a:t>
            </a:r>
            <a:endParaRPr kumimoji="0" lang="zh-CN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153909" y="3931738"/>
            <a:ext cx="880902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罗 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云南大学 地球科学学院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 flipV="1">
            <a:off x="792000" y="3614404"/>
            <a:ext cx="756000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0"/>
                  <a:lumOff val="100000"/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7818" y="5474698"/>
            <a:ext cx="86279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xinluo_xin@ynu.edu.cn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：地球科学学院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1327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办公室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693" y="243144"/>
            <a:ext cx="2866773" cy="1012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61" y="6259528"/>
            <a:ext cx="2996979" cy="62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04275" y="261082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+mn-ea"/>
                <a:ea typeface="+mn-ea"/>
              </a:rPr>
              <a:t>云南大学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《</a:t>
            </a:r>
            <a:r>
              <a:rPr lang="en-US" sz="1800" b="1" dirty="0">
                <a:solidFill>
                  <a:schemeClr val="bg2"/>
                </a:solidFill>
                <a:latin typeface="+mn-ea"/>
                <a:ea typeface="+mn-ea"/>
              </a:rPr>
              <a:t> 开源地理信息系统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  <a:ea typeface="+mn-ea"/>
              </a:rPr>
              <a:t>》</a:t>
            </a:r>
            <a:r>
              <a:rPr lang="en-US" sz="1800" b="1" dirty="0">
                <a:solidFill>
                  <a:schemeClr val="bg2"/>
                </a:solidFill>
                <a:latin typeface="+mn-ea"/>
                <a:ea typeface="+mn-ea"/>
              </a:rPr>
              <a:t>课程</a:t>
            </a:r>
            <a:endParaRPr lang="en-US" sz="18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：矢量数据特征选择及输出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7940" y="1584993"/>
            <a:ext cx="8148119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以输出昆明各行政区矢量数据为例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5201" y="2390264"/>
            <a:ext cx="3269745" cy="3857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298"/>
          <a:stretch>
            <a:fillRect/>
          </a:stretch>
        </p:blipFill>
        <p:spPr>
          <a:xfrm>
            <a:off x="219054" y="2493775"/>
            <a:ext cx="5311939" cy="35174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679" y="1584814"/>
            <a:ext cx="81300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导入矢量数据，右键单击矢量图层，点击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</a:rPr>
              <a:t>，选择</a:t>
            </a:r>
            <a:r>
              <a:rPr lang="en-US" altLang="zh-CN" sz="2000" dirty="0">
                <a:solidFill>
                  <a:schemeClr val="bg2"/>
                </a:solidFill>
              </a:rPr>
              <a:t>information. </a:t>
            </a:r>
            <a:r>
              <a:rPr lang="zh-CN" altLang="en-US" sz="2000" dirty="0">
                <a:solidFill>
                  <a:schemeClr val="bg2"/>
                </a:solidFill>
              </a:rPr>
              <a:t>查看空间参考信息。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在工具箱或菜单栏里找到Reproject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layer功能</a:t>
            </a:r>
            <a:r>
              <a:rPr lang="zh-CN" altLang="en-US" sz="2000" dirty="0">
                <a:solidFill>
                  <a:schemeClr val="bg2"/>
                </a:solidFill>
              </a:rPr>
              <a:t>，选择输入文件和目标参考系统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。点击</a:t>
            </a:r>
            <a:r>
              <a:rPr lang="en-US" altLang="zh-CN" sz="2000" dirty="0">
                <a:solidFill>
                  <a:schemeClr val="bg2"/>
                </a:solidFill>
              </a:rPr>
              <a:t>run</a:t>
            </a:r>
            <a:r>
              <a:rPr lang="zh-CN" altLang="en-US" sz="2000" dirty="0">
                <a:solidFill>
                  <a:schemeClr val="bg2"/>
                </a:solidFill>
              </a:rPr>
              <a:t>，开始转换。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665" y="3126117"/>
            <a:ext cx="3880925" cy="3586412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974" y="3126117"/>
            <a:ext cx="4478858" cy="35864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679" y="1584814"/>
            <a:ext cx="8130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转换成功后，右键单击转换后矢量图层，点击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export-save vector layer as</a:t>
            </a:r>
            <a:r>
              <a:rPr lang="zh-CN" altLang="en-US" sz="2000" dirty="0">
                <a:solidFill>
                  <a:schemeClr val="bg2"/>
                </a:solidFill>
              </a:rPr>
              <a:t>，修改文件名和图层名，输出转换后的矢量。重新导入转换后矢量文件，检查矢量空间参考信息，矢量文件空间参考变为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2831227"/>
            <a:ext cx="4368800" cy="3479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271" y="2831227"/>
            <a:ext cx="4356100" cy="3479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64" y="2999527"/>
            <a:ext cx="4127500" cy="3302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：投影定义与转换（矢量）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UTM</a:t>
            </a:r>
            <a:r>
              <a:rPr lang="zh-CN" altLang="en-US" sz="2000" dirty="0">
                <a:solidFill>
                  <a:schemeClr val="bg2"/>
                </a:solidFill>
              </a:rPr>
              <a:t>投影转换：根据</a:t>
            </a:r>
            <a:r>
              <a:rPr lang="en-US" altLang="zh-CN" sz="2000" dirty="0">
                <a:solidFill>
                  <a:schemeClr val="bg2"/>
                </a:solidFill>
              </a:rPr>
              <a:t>wgs84</a:t>
            </a:r>
            <a:r>
              <a:rPr lang="zh-CN" altLang="en-US" sz="2000" dirty="0">
                <a:solidFill>
                  <a:schemeClr val="bg2"/>
                </a:solidFill>
              </a:rPr>
              <a:t>坐标下经度坐标计算</a:t>
            </a:r>
            <a:r>
              <a:rPr lang="en-US" altLang="zh-CN" sz="2000" dirty="0">
                <a:solidFill>
                  <a:schemeClr val="bg2"/>
                </a:solidFill>
              </a:rPr>
              <a:t>UTM</a:t>
            </a:r>
            <a:r>
              <a:rPr lang="zh-CN" altLang="en-US" sz="2000" dirty="0">
                <a:solidFill>
                  <a:schemeClr val="bg2"/>
                </a:solidFill>
              </a:rPr>
              <a:t>投影带（可借助网络工具），打开重投影参数设置框，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选择 </a:t>
            </a:r>
            <a:r>
              <a:rPr lang="en-US" altLang="zh-CN" sz="2000" dirty="0">
                <a:solidFill>
                  <a:schemeClr val="bg2"/>
                </a:solidFill>
              </a:rPr>
              <a:t>Project CRS: EPSG: 4326 – WGS 84</a:t>
            </a:r>
            <a:r>
              <a:rPr lang="zh-CN" altLang="en-US" sz="2000" dirty="0">
                <a:solidFill>
                  <a:schemeClr val="bg2"/>
                </a:solidFill>
              </a:rPr>
              <a:t>。点击</a:t>
            </a:r>
            <a:r>
              <a:rPr lang="en-US" altLang="zh-CN" sz="2000" dirty="0">
                <a:solidFill>
                  <a:schemeClr val="bg2"/>
                </a:solidFill>
              </a:rPr>
              <a:t>target CRS</a:t>
            </a:r>
            <a:r>
              <a:rPr lang="zh-CN" altLang="en-US" sz="2000" dirty="0">
                <a:solidFill>
                  <a:schemeClr val="bg2"/>
                </a:solidFill>
              </a:rPr>
              <a:t>可选框右侧按键，选择对应投影带。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951018" y="3643959"/>
            <a:ext cx="519546" cy="5299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2712116" y="4288000"/>
            <a:ext cx="384464" cy="75853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184844" y="4288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ea"/>
                <a:ea typeface="+mn-ea"/>
              </a:rPr>
              <a:t>点击</a:t>
            </a:r>
            <a:endParaRPr 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999527"/>
            <a:ext cx="4127500" cy="3302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4171" y="2527275"/>
            <a:ext cx="3759200" cy="3898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</a:t>
            </a:r>
            <a:r>
              <a:rPr lang="zh-CN" altLang="en-US" sz="2000" dirty="0">
                <a:solidFill>
                  <a:schemeClr val="bg2"/>
                </a:solidFill>
              </a:rPr>
              <a:t>。尝试添加</a:t>
            </a:r>
            <a:r>
              <a:rPr lang="zh-CN" altLang="en-US" sz="2000" b="1" u="sng" dirty="0">
                <a:solidFill>
                  <a:schemeClr val="bg2"/>
                </a:solidFill>
              </a:rPr>
              <a:t>面积字段</a:t>
            </a:r>
            <a:r>
              <a:rPr lang="zh-CN" altLang="en-US" sz="2000" dirty="0">
                <a:solidFill>
                  <a:schemeClr val="bg2"/>
                </a:solidFill>
              </a:rPr>
              <a:t>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8342450" y="2712749"/>
            <a:ext cx="441680" cy="23899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7485907" y="2421448"/>
            <a:ext cx="856543" cy="291301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6356604" y="20099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点击字段计算器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30" y="2578075"/>
            <a:ext cx="4749800" cy="3797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4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：矢量数据添加字段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679" y="1584814"/>
            <a:ext cx="81300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6259141"/>
            <a:ext cx="88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  <a:latin typeface="+mn-ea"/>
                <a:ea typeface="+mn-ea"/>
              </a:rPr>
              <a:t>思考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、为什么不在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wgs84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坐标系统下计算面积；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UTM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投影下计算面积是否准确？</a:t>
            </a:r>
            <a:endParaRPr 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309" y="2086952"/>
            <a:ext cx="4165313" cy="4022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475" y="2086951"/>
            <a:ext cx="3297120" cy="40211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10" y="2613298"/>
            <a:ext cx="7961942" cy="399368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：矢量数据删除及修改字段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679" y="1584814"/>
            <a:ext cx="8130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、右键单击矢量图层，点击</a:t>
            </a:r>
            <a:r>
              <a:rPr lang="en-US" altLang="zh-CN" sz="2000" dirty="0">
                <a:solidFill>
                  <a:schemeClr val="bg2"/>
                </a:solidFill>
              </a:rPr>
              <a:t>Open Attribute Table,</a:t>
            </a:r>
            <a:r>
              <a:rPr lang="zh-CN" altLang="en-US" sz="2000" dirty="0">
                <a:solidFill>
                  <a:schemeClr val="bg2"/>
                </a:solidFill>
              </a:rPr>
              <a:t> 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16585" y="2772494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339610" y="2250757"/>
            <a:ext cx="1002125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029257" y="1927428"/>
            <a:ext cx="1723148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点击编辑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76718" y="2758546"/>
            <a:ext cx="537572" cy="26121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4307017" y="2261795"/>
            <a:ext cx="689646" cy="521737"/>
          </a:xfrm>
          <a:prstGeom prst="straightConnector1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622066" y="1927428"/>
            <a:ext cx="2472343" cy="50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点击删除字段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554" y="1936840"/>
            <a:ext cx="7739513" cy="1873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、练习对昆明市边界矢量数据的重投影，并获得</a:t>
            </a:r>
            <a:r>
              <a:rPr lang="en-US" altLang="zh-CN" dirty="0" err="1">
                <a:solidFill>
                  <a:schemeClr val="bg2"/>
                </a:solidFill>
                <a:latin typeface="+mn-ea"/>
                <a:ea typeface="+mn-ea"/>
              </a:rPr>
              <a:t>utm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投影下昆明市及各区的面积。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、提取呈贡区边界矢量数据。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7556" y="2625659"/>
            <a:ext cx="4064000" cy="3810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885" y="2822803"/>
            <a:ext cx="4369895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对于栅格格式的遥感数据，需要选择彩色合成波段，进行遥感影像彩色显示（右键单击遥感数据，选择</a:t>
            </a:r>
            <a:r>
              <a:rPr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Properties</a:t>
            </a:r>
            <a:r>
              <a:rPr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）。同时可进行颜色拉伸，以获得好的可视化效果。</a:t>
            </a:r>
            <a:endParaRPr lang="en-US" sz="20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93175" y="21271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n-ea"/>
                <a:ea typeface="+mn-ea"/>
              </a:rPr>
              <a:t>彩色波段选择</a:t>
            </a:r>
            <a:endParaRPr lang="en-US" sz="20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6890" y="585192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n-ea"/>
                <a:ea typeface="+mn-ea"/>
              </a:rPr>
              <a:t>颜色拉伸</a:t>
            </a:r>
            <a:endParaRPr lang="en-US" sz="20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4345663" y="5049755"/>
            <a:ext cx="1837854" cy="96149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H="1">
            <a:off x="7360467" y="2549015"/>
            <a:ext cx="799292" cy="10180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1261" y="5464577"/>
            <a:ext cx="2425674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3"/>
                </a:solidFill>
                <a:latin typeface="+mn-ea"/>
                <a:ea typeface="+mn-ea"/>
              </a:rPr>
              <a:t>思考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：为什么颜色拉伸后显示更清晰了？</a:t>
            </a:r>
            <a:endParaRPr lang="en-US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：数据导入及可视化（栅格）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7940" y="1504310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倒入数据可通过菜单栏Project-Open选项选择数据进行导入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885" y="2547994"/>
            <a:ext cx="5943600" cy="4089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835696" cy="685800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30680" y="4583174"/>
            <a:ext cx="6649827" cy="772176"/>
            <a:chOff x="2121802" y="2115450"/>
            <a:chExt cx="5221533" cy="576000"/>
          </a:xfrm>
        </p:grpSpPr>
        <p:sp>
          <p:nvSpPr>
            <p:cNvPr id="10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 panose="020B0604020202020204"/>
                  <a:ea typeface="微软雅黑" panose="020B0503020204020204" pitchFamily="34" charset="-122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 panose="020B0604020202020204"/>
                  <a:ea typeface="微软雅黑" panose="020B0503020204020204" pitchFamily="34" charset="-122"/>
                </a:rPr>
                <a:t>SNAP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130680" y="3327047"/>
            <a:ext cx="6403721" cy="717997"/>
            <a:chOff x="2121801" y="3511390"/>
            <a:chExt cx="5718901" cy="576000"/>
          </a:xfrm>
        </p:grpSpPr>
        <p:sp>
          <p:nvSpPr>
            <p:cNvPr id="13" name="椭圆 12"/>
            <p:cNvSpPr/>
            <p:nvPr/>
          </p:nvSpPr>
          <p:spPr>
            <a:xfrm>
              <a:off x="2121801" y="3511390"/>
              <a:ext cx="655111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777899" y="3560440"/>
              <a:ext cx="5062803" cy="46912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 panose="020B0604020202020204"/>
                  <a:ea typeface="微软雅黑" panose="020B0503020204020204" pitchFamily="34" charset="-122"/>
                </a:rPr>
                <a:t>开源桌面软件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 panose="020B0604020202020204"/>
                  <a:ea typeface="微软雅黑" panose="020B0503020204020204" pitchFamily="34" charset="-122"/>
                </a:rPr>
                <a:t>QGIS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72373" y="260648"/>
            <a:ext cx="1608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30680" y="2040781"/>
            <a:ext cx="6649827" cy="772176"/>
            <a:chOff x="2121802" y="2115450"/>
            <a:chExt cx="5221533" cy="576000"/>
          </a:xfrm>
        </p:grpSpPr>
        <p:sp>
          <p:nvSpPr>
            <p:cNvPr id="4" name="椭圆 9"/>
            <p:cNvSpPr/>
            <p:nvPr/>
          </p:nvSpPr>
          <p:spPr>
            <a:xfrm>
              <a:off x="2121802" y="2115450"/>
              <a:ext cx="576000" cy="576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11"/>
            <p:cNvSpPr/>
            <p:nvPr/>
          </p:nvSpPr>
          <p:spPr>
            <a:xfrm>
              <a:off x="2697802" y="2173516"/>
              <a:ext cx="4645533" cy="43620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 panose="020B0604020202020204"/>
                  <a:ea typeface="微软雅黑" panose="020B0503020204020204" pitchFamily="34" charset="-122"/>
                </a:rPr>
                <a:t>开源桌面</a:t>
              </a:r>
              <a:r>
                <a:rPr lang="en-US" altLang="zh-CN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 panose="020B0604020202020204"/>
                  <a:ea typeface="微软雅黑" panose="020B0503020204020204" pitchFamily="34" charset="-122"/>
                </a:rPr>
                <a:t>GIS</a:t>
              </a:r>
              <a:r>
                <a:rPr lang="zh-CN" altLang="en-US" sz="3200" b="1" dirty="0">
                  <a:solidFill>
                    <a:schemeClr val="accent1"/>
                  </a:solidFill>
                  <a:highlight>
                    <a:srgbClr val="FFFFFF"/>
                  </a:highlight>
                  <a:latin typeface="Arial" panose="020B0604020202020204"/>
                  <a:ea typeface="微软雅黑" panose="020B0503020204020204" pitchFamily="34" charset="-122"/>
                </a:rPr>
                <a:t>软件简介</a:t>
              </a:r>
              <a:endParaRPr lang="zh-CN" altLang="en-US" sz="3200" b="1" dirty="0">
                <a:solidFill>
                  <a:schemeClr val="accent1"/>
                </a:solidFill>
                <a:highlight>
                  <a:srgbClr val="FFFFFF"/>
                </a:highlight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开源桌面软件</a:t>
            </a:r>
            <a:r>
              <a:rPr 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SNAP</a:t>
            </a:r>
            <a:r>
              <a:rPr 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、利用矢量数据对影像进行裁剪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442" y="1436425"/>
            <a:ext cx="8481834" cy="111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导入昆明区域影像和呈贡区域矢量边界，裁剪出呈贡区域遥感影像。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GDAL/Rater extraction/Clip raster by mask layer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12617" r="3485"/>
          <a:stretch>
            <a:fillRect/>
          </a:stretch>
        </p:blipFill>
        <p:spPr>
          <a:xfrm>
            <a:off x="449458" y="2727352"/>
            <a:ext cx="4326499" cy="3158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317" y="2727352"/>
            <a:ext cx="3949700" cy="315822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679" y="1584814"/>
            <a:ext cx="81300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导入遥感影像，选择需要矢量化地理目标（如湖泊等），</a:t>
            </a:r>
            <a:r>
              <a:rPr lang="en-US" sz="2000" dirty="0" err="1">
                <a:solidFill>
                  <a:schemeClr val="bg2"/>
                </a:solidFill>
              </a:rPr>
              <a:t>新建矢量图层</a:t>
            </a:r>
            <a:r>
              <a:rPr lang="zh-CN" altLang="en-US" sz="2000" dirty="0">
                <a:solidFill>
                  <a:schemeClr val="bg2"/>
                </a:solidFill>
              </a:rPr>
              <a:t>（菜单栏</a:t>
            </a:r>
            <a:r>
              <a:rPr lang="en-US" altLang="zh-CN" sz="2000" dirty="0">
                <a:solidFill>
                  <a:schemeClr val="bg2"/>
                </a:solidFill>
              </a:rPr>
              <a:t>Layer-Create Layer-New </a:t>
            </a:r>
            <a:r>
              <a:rPr lang="en-US" altLang="zh-CN" sz="2000" dirty="0" err="1">
                <a:solidFill>
                  <a:schemeClr val="bg2"/>
                </a:solidFill>
              </a:rPr>
              <a:t>GeoPackage</a:t>
            </a:r>
            <a:r>
              <a:rPr lang="en-US" altLang="zh-CN" sz="2000" dirty="0">
                <a:solidFill>
                  <a:schemeClr val="bg2"/>
                </a:solidFill>
              </a:rPr>
              <a:t> Layers</a:t>
            </a:r>
            <a:r>
              <a:rPr lang="zh-CN" altLang="en-US" sz="2000" dirty="0">
                <a:solidFill>
                  <a:schemeClr val="bg2"/>
                </a:solidFill>
              </a:rPr>
              <a:t>）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1.2 </a:t>
            </a:r>
            <a:r>
              <a:rPr lang="en-US" sz="2000" dirty="0" err="1">
                <a:solidFill>
                  <a:schemeClr val="bg2"/>
                </a:solidFill>
              </a:rPr>
              <a:t>点击图层中矢量图层</a:t>
            </a:r>
            <a:r>
              <a:rPr lang="zh-CN" altLang="en-US" sz="2000" dirty="0">
                <a:solidFill>
                  <a:schemeClr val="bg2"/>
                </a:solidFill>
              </a:rPr>
              <a:t>，在工具栏中点击</a:t>
            </a:r>
            <a:r>
              <a:rPr lang="en-US" altLang="zh-CN" sz="2000" dirty="0">
                <a:solidFill>
                  <a:schemeClr val="bg2"/>
                </a:solidFill>
              </a:rPr>
              <a:t>editing</a:t>
            </a:r>
            <a:r>
              <a:rPr lang="zh-CN" altLang="en-US" sz="2000" dirty="0">
                <a:solidFill>
                  <a:schemeClr val="bg2"/>
                </a:solidFill>
              </a:rPr>
              <a:t>图标，进入编辑状态。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1.3</a:t>
            </a:r>
            <a:r>
              <a:rPr lang="zh-CN" altLang="en-US" sz="2000" dirty="0">
                <a:solidFill>
                  <a:schemeClr val="bg2"/>
                </a:solidFill>
              </a:rPr>
              <a:t> 工具栏中选择</a:t>
            </a:r>
            <a:r>
              <a:rPr lang="en-US" altLang="zh-CN" sz="2000" dirty="0">
                <a:solidFill>
                  <a:schemeClr val="bg2"/>
                </a:solidFill>
              </a:rPr>
              <a:t>add polygon feature</a:t>
            </a:r>
            <a:r>
              <a:rPr lang="zh-CN" altLang="en-US" sz="2000" dirty="0">
                <a:solidFill>
                  <a:schemeClr val="bg2"/>
                </a:solidFill>
              </a:rPr>
              <a:t>图标。添加适量面特征。</a:t>
            </a:r>
            <a:endParaRPr lang="en-US" sz="2000" dirty="0">
              <a:solidFill>
                <a:schemeClr val="bg2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42187" y="3444007"/>
            <a:ext cx="4418091" cy="2782307"/>
            <a:chOff x="577374" y="3150491"/>
            <a:chExt cx="4418091" cy="2782307"/>
          </a:xfrm>
        </p:grpSpPr>
        <p:grpSp>
          <p:nvGrpSpPr>
            <p:cNvPr id="9" name="Group 8"/>
            <p:cNvGrpSpPr/>
            <p:nvPr/>
          </p:nvGrpSpPr>
          <p:grpSpPr>
            <a:xfrm>
              <a:off x="577374" y="3601901"/>
              <a:ext cx="4418091" cy="2330897"/>
              <a:chOff x="597529" y="3076405"/>
              <a:chExt cx="4418091" cy="2330897"/>
            </a:xfrm>
          </p:grpSpPr>
          <p:pic>
            <p:nvPicPr>
              <p:cNvPr id="6" name="Picture 5" descr="Graphical user interface, map&#10;&#10;Description automatically generated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97529" y="3076405"/>
                <a:ext cx="4418091" cy="2330897"/>
              </a:xfrm>
              <a:prstGeom prst="rect">
                <a:avLst/>
              </a:prstGeom>
            </p:spPr>
          </p:pic>
          <p:sp>
            <p:nvSpPr>
              <p:cNvPr id="8" name="Oval 7"/>
              <p:cNvSpPr/>
              <p:nvPr/>
            </p:nvSpPr>
            <p:spPr>
              <a:xfrm>
                <a:off x="1502875" y="3151982"/>
                <a:ext cx="380246" cy="554035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txBody>
              <a:bodyPr wrap="square" lIns="0" rtlCol="0" anchor="ctr">
                <a:noAutofit/>
              </a:bodyPr>
              <a:lstStyle/>
              <a:p>
                <a:pPr algn="l"/>
                <a:endParaRPr 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767905" y="3150491"/>
              <a:ext cx="1760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Editing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US" sz="1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90714" y="3291607"/>
            <a:ext cx="3480977" cy="2782307"/>
            <a:chOff x="5463766" y="3094249"/>
            <a:chExt cx="3480977" cy="2782307"/>
          </a:xfrm>
        </p:grpSpPr>
        <p:pic>
          <p:nvPicPr>
            <p:cNvPr id="11" name="Picture 10" descr="Graphical user interface, application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3766" y="3523448"/>
              <a:ext cx="3480977" cy="235310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52375" y="3645415"/>
              <a:ext cx="380246" cy="55403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9770" y="3094249"/>
              <a:ext cx="2985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chemeClr val="accent2"/>
                  </a:solidFill>
                </a:rPr>
                <a:t>Add polygon feature</a:t>
              </a:r>
              <a:r>
                <a:rPr lang="zh-CN" altLang="en-US" sz="1800" b="1" dirty="0">
                  <a:solidFill>
                    <a:schemeClr val="accent2"/>
                  </a:solidFill>
                </a:rPr>
                <a:t>图标</a:t>
              </a:r>
              <a:endParaRPr lang="en-US" sz="1800" b="1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8433" y="3541848"/>
            <a:ext cx="3797300" cy="27772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7" y="3541847"/>
            <a:ext cx="3814768" cy="264167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7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、栅格数据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矢量化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679" y="1584814"/>
            <a:ext cx="81300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1.4 </a:t>
            </a:r>
            <a:r>
              <a:rPr lang="zh-CN" altLang="en-US" sz="2000" dirty="0">
                <a:solidFill>
                  <a:schemeClr val="bg2"/>
                </a:solidFill>
              </a:rPr>
              <a:t>以遥感影像为地图，对影像中目标（以水体为例）进行矢量化。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点击工具栏中编辑图标，调整为非编辑状态。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1.5</a:t>
            </a:r>
            <a:r>
              <a:rPr lang="zh-CN" altLang="en-US" sz="2000" dirty="0">
                <a:solidFill>
                  <a:schemeClr val="bg2"/>
                </a:solidFill>
              </a:rPr>
              <a:t> 右键单击新建图层，选择</a:t>
            </a:r>
            <a:r>
              <a:rPr lang="en-US" altLang="zh-CN" sz="2000" dirty="0">
                <a:solidFill>
                  <a:schemeClr val="bg2"/>
                </a:solidFill>
              </a:rPr>
              <a:t>Export-Save features as</a:t>
            </a:r>
            <a:r>
              <a:rPr lang="zh-CN" altLang="en-US" sz="2000" dirty="0">
                <a:solidFill>
                  <a:schemeClr val="bg2"/>
                </a:solidFill>
              </a:rPr>
              <a:t>选项，导出矢量数据。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757" y="3109276"/>
            <a:ext cx="381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栅格数据矢量化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1336" y="3109276"/>
            <a:ext cx="218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数据导出</a:t>
            </a:r>
            <a:r>
              <a:rPr lang="zh-CN" altLang="en-US" sz="1800" b="1" dirty="0">
                <a:solidFill>
                  <a:schemeClr val="accent2"/>
                </a:solidFill>
              </a:rPr>
              <a:t>：</a:t>
            </a:r>
            <a:endParaRPr lang="en-US" sz="1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8057" y="3141410"/>
            <a:ext cx="3924300" cy="25527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6" y="3137816"/>
            <a:ext cx="3822700" cy="25019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1.1</a:t>
            </a:r>
            <a:r>
              <a:rPr lang="zh-CN" altLang="en-US" sz="2000" dirty="0">
                <a:solidFill>
                  <a:schemeClr val="bg2"/>
                </a:solidFill>
              </a:rPr>
              <a:t> 带编辑图层设置为编辑状态，点击顶点工具（</a:t>
            </a:r>
            <a:r>
              <a:rPr lang="en-US" altLang="zh-CN" sz="2000" dirty="0">
                <a:solidFill>
                  <a:schemeClr val="bg2"/>
                </a:solidFill>
              </a:rPr>
              <a:t>vertex tool)</a:t>
            </a:r>
            <a:r>
              <a:rPr lang="zh-CN" altLang="en-US" sz="2000" dirty="0">
                <a:solidFill>
                  <a:schemeClr val="bg2"/>
                </a:solidFill>
              </a:rPr>
              <a:t>图标。点击待调整矢量顶点并进行对应调整。</a:t>
            </a:r>
            <a:endParaRPr lang="zh-CN" altLang="en-US" sz="2000" dirty="0">
              <a:solidFill>
                <a:schemeClr val="bg2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74361" y="3111187"/>
            <a:ext cx="344654" cy="33978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9906" y="2749990"/>
            <a:ext cx="2033565" cy="34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顶点工具图标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5683" y="4658760"/>
            <a:ext cx="168295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点击矢量顶点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44832" y="4273710"/>
            <a:ext cx="344654" cy="33978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rtlCol="0" anchor="ctr">
            <a:noAutofit/>
          </a:bodyPr>
          <a:lstStyle/>
          <a:p>
            <a:pPr algn="l"/>
            <a:endParaRPr 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997" y="2739296"/>
            <a:ext cx="3898900" cy="22778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74" y="2707657"/>
            <a:ext cx="3716790" cy="22794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、矢量数据编辑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678" y="1584814"/>
            <a:ext cx="83175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1.2</a:t>
            </a:r>
            <a:r>
              <a:rPr lang="zh-CN" altLang="en-US" sz="2000" dirty="0">
                <a:solidFill>
                  <a:schemeClr val="bg2"/>
                </a:solidFill>
              </a:rPr>
              <a:t> 点击选取特征图标，点击需要删除的矢量，利用键盘</a:t>
            </a:r>
            <a:r>
              <a:rPr lang="en-US" altLang="zh-CN" sz="2000" dirty="0">
                <a:solidFill>
                  <a:schemeClr val="bg2"/>
                </a:solidFill>
              </a:rPr>
              <a:t>delete</a:t>
            </a:r>
            <a:r>
              <a:rPr lang="zh-CN" altLang="en-US" sz="2000" dirty="0">
                <a:solidFill>
                  <a:schemeClr val="bg2"/>
                </a:solidFill>
              </a:rPr>
              <a:t>键，删除矢量。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16243" y="3086414"/>
            <a:ext cx="333633" cy="3707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0" rtlCol="0" anchor="ctr">
            <a:noAutofit/>
          </a:bodyPr>
          <a:lstStyle/>
          <a:p>
            <a:pPr algn="l"/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665" y="2370314"/>
            <a:ext cx="191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选择特征图标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1150" y="4057765"/>
            <a:ext cx="1644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待删除矢量特征</a:t>
            </a:r>
            <a:endParaRPr lang="en-US" sz="1400" b="1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>
            <a:off x="549876" y="2737609"/>
            <a:ext cx="716692" cy="53415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00451" y="2368277"/>
            <a:ext cx="3070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最终修改后所得矢量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2350" y="5557491"/>
            <a:ext cx="8508670" cy="1048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此外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，矢量编辑中常用的还有</a:t>
            </a:r>
            <a:r>
              <a:rPr lang="zh-CN" altLang="en-US" sz="2200" b="1" dirty="0">
                <a:solidFill>
                  <a:schemeClr val="accent2"/>
                </a:solidFill>
                <a:latin typeface="+mn-ea"/>
                <a:ea typeface="+mn-ea"/>
              </a:rPr>
              <a:t>添加圆环、切除特征、合并特征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等操作，请同学们自行练习。</a:t>
            </a:r>
            <a:endParaRPr lang="en-US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926772" y="3106942"/>
            <a:ext cx="2674675" cy="2530533"/>
            <a:chOff x="4926772" y="3106941"/>
            <a:chExt cx="2674675" cy="2900506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 flipV="1">
              <a:off x="4926772" y="3106941"/>
              <a:ext cx="195752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 bwMode="auto">
            <a:xfrm flipH="1" flipV="1">
              <a:off x="6066845" y="3106941"/>
              <a:ext cx="540936" cy="2808829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 bwMode="auto">
            <a:xfrm flipH="1" flipV="1">
              <a:off x="6281530" y="3106941"/>
              <a:ext cx="1319917" cy="2900506"/>
            </a:xfrm>
            <a:prstGeom prst="straightConnector1">
              <a:avLst/>
            </a:prstGeom>
            <a:ln w="1905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554" y="1874494"/>
            <a:ext cx="773951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、以遥感影像为地图，对云南大学呈贡校区范围进行进行矢量化。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226" y="1543167"/>
            <a:ext cx="83175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1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Project-New print layout</a:t>
            </a:r>
            <a:r>
              <a:rPr lang="zh-CN" altLang="en-US" sz="2000" dirty="0">
                <a:solidFill>
                  <a:schemeClr val="bg2"/>
                </a:solidFill>
              </a:rPr>
              <a:t>，新建布局。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Add Items, </a:t>
            </a:r>
            <a:r>
              <a:rPr lang="zh-CN" altLang="en-US" sz="2000" dirty="0">
                <a:solidFill>
                  <a:schemeClr val="bg2"/>
                </a:solidFill>
              </a:rPr>
              <a:t>依次添加不同的物件，如地图、指北针、比例尺、图例等。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algn="just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）点击</a:t>
            </a:r>
            <a:r>
              <a:rPr lang="en-US" altLang="zh-CN" sz="2000" dirty="0">
                <a:solidFill>
                  <a:schemeClr val="bg2"/>
                </a:solidFill>
              </a:rPr>
              <a:t>Layout-Export as image</a:t>
            </a:r>
            <a:r>
              <a:rPr lang="zh-CN" altLang="en-US" sz="2000" dirty="0">
                <a:solidFill>
                  <a:schemeClr val="bg2"/>
                </a:solidFill>
              </a:rPr>
              <a:t>，将制作好的地图导出为图片。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17665" y="3282108"/>
            <a:ext cx="4359756" cy="2963446"/>
            <a:chOff x="317665" y="3282108"/>
            <a:chExt cx="4359756" cy="2963446"/>
          </a:xfrm>
        </p:grpSpPr>
        <p:pic>
          <p:nvPicPr>
            <p:cNvPr id="12" name="Picture 11" descr="Graphical user interface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7665" y="3651440"/>
              <a:ext cx="3783348" cy="2594114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935712" y="3473761"/>
              <a:ext cx="964096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45810" y="3282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添加物件</a:t>
              </a:r>
              <a:endParaRPr lang="en-US" sz="1800" dirty="0">
                <a:solidFill>
                  <a:schemeClr val="accent2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136916" y="4736032"/>
              <a:ext cx="1168161" cy="150952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lIns="0" rtlCol="0" anchor="ctr">
              <a:noAutofit/>
            </a:bodyPr>
            <a:lstStyle/>
            <a:p>
              <a:pPr algn="l"/>
              <a:endParaRPr 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17855" y="4296743"/>
              <a:ext cx="2159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属性面板里调整物件大小位置等</a:t>
              </a:r>
              <a:endParaRPr lang="en-US" sz="11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296" y="3642054"/>
            <a:ext cx="3479800" cy="2603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、制图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227" y="1543167"/>
            <a:ext cx="74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2"/>
                </a:solidFill>
              </a:rPr>
              <a:t>最终制图结果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071" y="6011252"/>
            <a:ext cx="83152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500" dirty="0">
                <a:solidFill>
                  <a:schemeClr val="bg2"/>
                </a:solidFill>
              </a:rPr>
              <a:t>学习资料</a:t>
            </a:r>
            <a:r>
              <a:rPr lang="zh-CN" altLang="en-US" sz="1500" dirty="0">
                <a:solidFill>
                  <a:schemeClr val="bg2"/>
                </a:solidFill>
              </a:rPr>
              <a:t>：</a:t>
            </a:r>
            <a:r>
              <a:rPr lang="en-US" sz="1500" dirty="0">
                <a:solidFill>
                  <a:schemeClr val="bg2"/>
                </a:solidFill>
              </a:rPr>
              <a:t>https://docs.qgis.org/3.22/zh-Hans/docs/training_manual/map_composer/map_composer.html</a:t>
            </a:r>
            <a:endParaRPr lang="en-US" sz="1500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6466" y="2129414"/>
            <a:ext cx="5207000" cy="3695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554" y="1128372"/>
            <a:ext cx="83148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课堂练习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554" y="1822539"/>
            <a:ext cx="751921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+mn-ea"/>
                <a:ea typeface="+mn-ea"/>
              </a:rPr>
              <a:t>练习昆明市行政区划制图。</a:t>
            </a:r>
            <a:endParaRPr lang="en-US" altLang="zh-CN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二、开源桌面软件</a:t>
            </a:r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SNAP</a:t>
            </a:r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一、开源桌面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软件简介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开源桌面软件</a:t>
            </a:r>
            <a:r>
              <a:rPr 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SNAP</a:t>
            </a:r>
            <a:r>
              <a:rPr 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、开源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SNAP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 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4406" y="1509237"/>
            <a:ext cx="8144465" cy="135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SNAP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altLang="zh-CN" sz="1900" dirty="0">
                <a:solidFill>
                  <a:srgbClr val="121212"/>
                </a:solidFill>
                <a:latin typeface="+mn-ea"/>
                <a:ea typeface="+mn-ea"/>
              </a:rPr>
              <a:t>Sentinel Application Platform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：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哨兵数据应用平台，是所有哨兵工具箱的基础平台，为桌面端</a:t>
            </a:r>
            <a:r>
              <a:rPr lang="en-US" sz="1900" dirty="0">
                <a:solidFill>
                  <a:srgbClr val="121212"/>
                </a:solidFill>
                <a:latin typeface="+mn-ea"/>
                <a:ea typeface="+mn-ea"/>
              </a:rPr>
              <a:t>CS</a:t>
            </a:r>
            <a:r>
              <a:rPr lang="zh-CN" altLang="en-US" sz="1900" dirty="0">
                <a:solidFill>
                  <a:srgbClr val="121212"/>
                </a:solidFill>
                <a:latin typeface="+mn-ea"/>
                <a:ea typeface="+mn-ea"/>
              </a:rPr>
              <a:t>平台。具有可扩展性、可移植性和模块化界面。</a:t>
            </a:r>
            <a:endParaRPr lang="en-US" altLang="zh-CN" sz="19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8341" y="6159367"/>
            <a:ext cx="4399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https://step.esa.int/main/download/snap-download/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6638" y="6159367"/>
            <a:ext cx="4625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https://github.com/senbox-org/snap-desktop</a:t>
            </a:r>
            <a:endParaRPr lang="en-US" sz="1600" dirty="0">
              <a:solidFill>
                <a:schemeClr val="bg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665" y="2973530"/>
            <a:ext cx="44069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6" y="3277379"/>
            <a:ext cx="4126411" cy="25927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开源桌面软件</a:t>
            </a:r>
            <a:r>
              <a:rPr 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SNAP</a:t>
            </a:r>
            <a:r>
              <a:rPr 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792959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、波段选取及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重采样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665" y="1364706"/>
            <a:ext cx="85146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将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所下载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Sentinel-2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常用波段，包括蓝光波段、绿光波段、红光波段、近红外波段、短波红外波段（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2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个）进行波段叠加，并输出为分辨率为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20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米的</a:t>
            </a:r>
            <a:r>
              <a:rPr lang="en-US" altLang="zh-CN" sz="20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图像文件。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zh-CN" altLang="en-US" sz="1600" dirty="0">
                <a:solidFill>
                  <a:srgbClr val="121212"/>
                </a:solidFill>
                <a:latin typeface="+mn-ea"/>
                <a:ea typeface="+mn-ea"/>
              </a:rPr>
              <a:t>波段选取：</a:t>
            </a:r>
            <a:r>
              <a:rPr lang="en-US" altLang="zh-CN" sz="1600" dirty="0">
                <a:solidFill>
                  <a:srgbClr val="121212"/>
                </a:solidFill>
                <a:latin typeface="+mn-ea"/>
                <a:ea typeface="+mn-ea"/>
              </a:rPr>
              <a:t>Raster/Subset…</a:t>
            </a:r>
            <a:r>
              <a:rPr lang="zh-CN" altLang="en-US" sz="16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en-US" altLang="zh-CN" sz="1600" dirty="0">
                <a:solidFill>
                  <a:srgbClr val="121212"/>
                </a:solidFill>
                <a:latin typeface="+mn-ea"/>
                <a:ea typeface="+mn-ea"/>
              </a:rPr>
              <a:t>          </a:t>
            </a:r>
            <a:r>
              <a:rPr lang="zh-CN" altLang="en-US" sz="1600" dirty="0">
                <a:solidFill>
                  <a:srgbClr val="121212"/>
                </a:solidFill>
                <a:latin typeface="+mn-ea"/>
                <a:ea typeface="+mn-ea"/>
              </a:rPr>
              <a:t>重采样：</a:t>
            </a:r>
            <a:r>
              <a:rPr lang="en-US" altLang="zh-CN" sz="1600" dirty="0">
                <a:solidFill>
                  <a:srgbClr val="121212"/>
                </a:solidFill>
                <a:latin typeface="+mn-ea"/>
                <a:ea typeface="+mn-ea"/>
              </a:rPr>
              <a:t>Raster/Geometric/Resampling</a:t>
            </a:r>
            <a:endParaRPr lang="en-US" altLang="zh-CN" sz="16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l"/>
            <a:r>
              <a:rPr lang="zh-CN" altLang="en-US" sz="1600" dirty="0">
                <a:solidFill>
                  <a:srgbClr val="121212"/>
                </a:solidFill>
                <a:latin typeface="+mn-ea"/>
                <a:ea typeface="+mn-ea"/>
              </a:rPr>
              <a:t>输出</a:t>
            </a:r>
            <a:r>
              <a:rPr lang="en-US" altLang="zh-CN" sz="16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r>
              <a:rPr lang="zh-CN" altLang="en-US" sz="1600" dirty="0">
                <a:solidFill>
                  <a:srgbClr val="121212"/>
                </a:solidFill>
                <a:latin typeface="+mn-ea"/>
                <a:ea typeface="+mn-ea"/>
              </a:rPr>
              <a:t>格式：</a:t>
            </a:r>
            <a:r>
              <a:rPr lang="en-US" altLang="zh-CN" sz="1600" dirty="0">
                <a:solidFill>
                  <a:srgbClr val="121212"/>
                </a:solidFill>
                <a:latin typeface="+mn-ea"/>
                <a:ea typeface="+mn-ea"/>
              </a:rPr>
              <a:t>File/Export/</a:t>
            </a:r>
            <a:r>
              <a:rPr lang="en-US" altLang="zh-CN" sz="1600" dirty="0" err="1">
                <a:solidFill>
                  <a:srgbClr val="121212"/>
                </a:solidFill>
                <a:latin typeface="+mn-ea"/>
                <a:ea typeface="+mn-ea"/>
              </a:rPr>
              <a:t>GeoTIFF</a:t>
            </a:r>
            <a:endParaRPr lang="en-US" altLang="zh-CN" sz="16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p:pic>
        <p:nvPicPr>
          <p:cNvPr id="13" name="Picture 1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7459" y="3307976"/>
            <a:ext cx="3717058" cy="3322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7" y="3307976"/>
            <a:ext cx="4984374" cy="33229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开源桌面软件</a:t>
            </a:r>
            <a:r>
              <a:rPr 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SNAP</a:t>
            </a:r>
            <a:r>
              <a:rPr 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、波段计算及水体提取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005" y="1739948"/>
            <a:ext cx="8045815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通过进行遥感影像波段可实现影像上部分地表信息的增强，进而实现特定地表信息的识别与提取。以下以水体提取为例。改进的归一化水体指数</a:t>
            </a:r>
            <a:r>
              <a:rPr lang="en-US" altLang="zh-CN" dirty="0">
                <a:solidFill>
                  <a:srgbClr val="121212"/>
                </a:solidFill>
                <a:latin typeface="+mn-ea"/>
                <a:ea typeface="+mn-ea"/>
              </a:rPr>
              <a:t>MNDWI</a:t>
            </a:r>
            <a:r>
              <a:rPr lang="zh-CN" altLang="en-US" dirty="0">
                <a:solidFill>
                  <a:srgbClr val="121212"/>
                </a:solidFill>
                <a:latin typeface="+mn-ea"/>
                <a:ea typeface="+mn-ea"/>
              </a:rPr>
              <a:t>如下所示：</a:t>
            </a:r>
            <a:endParaRPr lang="en-US" altLang="zh-CN" dirty="0">
              <a:solidFill>
                <a:srgbClr val="121212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MNDWI</m:t>
                      </m:r>
                      <m:r>
                        <a:rPr lang="en-U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36" y="3973934"/>
                <a:ext cx="4669805" cy="1075936"/>
              </a:xfrm>
              <a:prstGeom prst="rect">
                <a:avLst/>
              </a:prstGeom>
              <a:blipFill rotWithShape="1">
                <a:blip r:embed="rId1"/>
                <a:stretch>
                  <a:fillRect l="-7" t="-10" r="-1352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43148" y="5763459"/>
            <a:ext cx="8257703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/>
                </a:solidFill>
              </a:rPr>
              <a:t>提示</a:t>
            </a:r>
            <a:r>
              <a:rPr lang="zh-CN" altLang="en-US" sz="2000" dirty="0">
                <a:solidFill>
                  <a:schemeClr val="bg2"/>
                </a:solidFill>
              </a:rPr>
              <a:t>：</a:t>
            </a:r>
            <a:r>
              <a:rPr lang="en-US" sz="2000" dirty="0">
                <a:solidFill>
                  <a:schemeClr val="bg2"/>
                </a:solidFill>
              </a:rPr>
              <a:t>Sentinel-2的绿光波段和中红外波段分别为第</a:t>
            </a:r>
            <a:r>
              <a:rPr lang="en-US" altLang="zh-CN" sz="2000" dirty="0">
                <a:solidFill>
                  <a:schemeClr val="bg2"/>
                </a:solidFill>
              </a:rPr>
              <a:t>3</a:t>
            </a:r>
            <a:r>
              <a:rPr lang="zh-CN" altLang="en-US" sz="2000" dirty="0">
                <a:solidFill>
                  <a:schemeClr val="bg2"/>
                </a:solidFill>
              </a:rPr>
              <a:t>波段和第</a:t>
            </a:r>
            <a:r>
              <a:rPr lang="en-US" altLang="zh-CN" sz="2000" dirty="0">
                <a:solidFill>
                  <a:schemeClr val="bg2"/>
                </a:solidFill>
              </a:rPr>
              <a:t>12</a:t>
            </a:r>
            <a:r>
              <a:rPr lang="zh-CN" altLang="en-US" sz="2000" dirty="0">
                <a:solidFill>
                  <a:schemeClr val="bg2"/>
                </a:solidFill>
              </a:rPr>
              <a:t>波段。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二、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开源桌面软件</a:t>
            </a:r>
            <a:r>
              <a:rPr 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SNAP</a:t>
            </a:r>
            <a:r>
              <a:rPr 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554" y="1128372"/>
            <a:ext cx="8314891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dirty="0">
                <a:solidFill>
                  <a:srgbClr val="333333"/>
                </a:solidFill>
                <a:latin typeface="+mn-ea"/>
                <a:ea typeface="+mn-ea"/>
              </a:rPr>
              <a:t>课后作业</a:t>
            </a:r>
            <a:endParaRPr lang="en-US" altLang="zh-CN" sz="32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554" y="2109280"/>
            <a:ext cx="7739513" cy="2058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、完成对呈贡区水体范围的高准确度制图（选做）。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、下载并安装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vscode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(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下一章节需要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、下载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git</a:t>
            </a:r>
            <a:r>
              <a:rPr lang="zh-CN" altLang="en-US">
                <a:solidFill>
                  <a:srgbClr val="333333"/>
                </a:solidFill>
                <a:latin typeface="+mn-ea"/>
                <a:ea typeface="+mn-ea"/>
              </a:rPr>
              <a:t>软件，并注册</a:t>
            </a:r>
            <a:r>
              <a:rPr lang="en-US" altLang="zh-CN" dirty="0" err="1">
                <a:solidFill>
                  <a:srgbClr val="333333"/>
                </a:solidFill>
                <a:latin typeface="+mn-ea"/>
                <a:ea typeface="+mn-ea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账号。</a:t>
            </a:r>
            <a:endParaRPr lang="en-US" altLang="zh-CN" dirty="0">
              <a:solidFill>
                <a:srgbClr val="333333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</a:t>
            </a:r>
            <a:r>
              <a:rPr lang="en-US" altLang="zh-CN" dirty="0">
                <a:latin typeface="+mn-ea"/>
              </a:rPr>
              <a:t>.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开源桌面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软件简介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、基本概念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4406" y="1565432"/>
            <a:ext cx="8203958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开源桌面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软件一般指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具有直观图形用户界面的开源</a:t>
            </a:r>
            <a:r>
              <a:rPr lang="en-US" altLang="zh-CN" sz="2200" b="1" u="sng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b="1" u="sng" dirty="0">
                <a:solidFill>
                  <a:srgbClr val="333333"/>
                </a:solidFill>
                <a:latin typeface="+mn-ea"/>
                <a:ea typeface="+mn-ea"/>
              </a:rPr>
              <a:t>软件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。早期开源软件一般不具有图形用户界面，为了便于软件的使用，一些开源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软件通过图形用户界面开发，降低了用户使用门槛，促进了开源</a:t>
            </a:r>
            <a:r>
              <a:rPr lang="en-US" altLang="zh-CN" sz="2200" dirty="0">
                <a:solidFill>
                  <a:srgbClr val="333333"/>
                </a:solidFill>
                <a:latin typeface="+mn-ea"/>
                <a:ea typeface="+mn-ea"/>
              </a:rPr>
              <a:t>GIS</a:t>
            </a:r>
            <a:r>
              <a:rPr lang="zh-CN" altLang="en-US" sz="2200" dirty="0">
                <a:solidFill>
                  <a:srgbClr val="333333"/>
                </a:solidFill>
                <a:latin typeface="+mn-ea"/>
                <a:ea typeface="+mn-ea"/>
              </a:rPr>
              <a:t>软件的更广泛应用。</a:t>
            </a:r>
            <a:endParaRPr lang="en-US" altLang="zh-CN" sz="22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icture containing ic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4722" y="4510705"/>
            <a:ext cx="1039619" cy="12886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2" descr="Visual Style Gui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t="23807" r="13890" b="25689"/>
          <a:stretch>
            <a:fillRect/>
          </a:stretch>
        </p:blipFill>
        <p:spPr bwMode="auto">
          <a:xfrm>
            <a:off x="6181127" y="4094119"/>
            <a:ext cx="1893586" cy="6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DAL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" y="4106607"/>
            <a:ext cx="13589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AP - Message - 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18" y="4813708"/>
            <a:ext cx="953997" cy="9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SSI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 r="6316" b="3707"/>
          <a:stretch>
            <a:fillRect/>
          </a:stretch>
        </p:blipFill>
        <p:spPr bwMode="auto">
          <a:xfrm>
            <a:off x="4857007" y="5928387"/>
            <a:ext cx="3990023" cy="7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95" y="4715514"/>
            <a:ext cx="1765498" cy="5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oPandas logo — GeoPandas 0.12.2+0.gefcb367.dirty documentation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6377" b="12236"/>
          <a:stretch>
            <a:fillRect/>
          </a:stretch>
        </p:blipFill>
        <p:spPr bwMode="auto">
          <a:xfrm>
            <a:off x="603654" y="5724980"/>
            <a:ext cx="3483439" cy="87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 bwMode="auto">
          <a:xfrm>
            <a:off x="4447309" y="3804114"/>
            <a:ext cx="0" cy="2923983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98239" y="3624797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n-ea"/>
                <a:ea typeface="+mn-ea"/>
              </a:rPr>
              <a:t>非桌面开源GIS软件</a:t>
            </a:r>
            <a:endParaRPr lang="en-US" sz="20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4149" y="366513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n-ea"/>
                <a:ea typeface="+mn-ea"/>
              </a:rPr>
              <a:t>桌面开源GIS软件</a:t>
            </a:r>
            <a:endParaRPr lang="en-US" sz="20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71863"/>
            <a:ext cx="9144000" cy="1543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064" y="3868892"/>
            <a:ext cx="8753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二、开源桌面软件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014912"/>
            <a:ext cx="9144000" cy="72000"/>
          </a:xfrm>
          <a:prstGeom prst="rect">
            <a:avLst/>
          </a:prstGeom>
          <a:solidFill>
            <a:schemeClr val="tx1">
              <a:lumMod val="75000"/>
            </a:schemeClr>
          </a:solidFill>
          <a:effectLst/>
        </p:spPr>
        <p:txBody>
          <a:bodyPr wrap="square" lIns="0" rtlCol="0" anchor="ctr">
            <a:noAutofit/>
          </a:bodyPr>
          <a:lstStyle/>
          <a:p>
            <a:pPr algn="l"/>
            <a:endParaRPr lang="zh-CN" altLang="en-US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719" y="1686590"/>
            <a:ext cx="8399616" cy="461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（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Quantum GIS）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是开源地理信息系统桌面软件，使用</a:t>
            </a:r>
            <a:r>
              <a:rPr lang="en-US" altLang="zh-CN" sz="2000" b="1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开源协议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授权， 属于 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Open Source Geospatial </a:t>
            </a:r>
            <a:r>
              <a:rPr lang="en-US" sz="2000" dirty="0" err="1">
                <a:solidFill>
                  <a:srgbClr val="121212"/>
                </a:solidFill>
                <a:latin typeface="+mn-ea"/>
                <a:ea typeface="+mn-ea"/>
              </a:rPr>
              <a:t>Foundation（OSGeo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）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的官方开源项目。在</a:t>
            </a:r>
            <a:r>
              <a:rPr lang="en-US" altLang="zh-CN" sz="2000" dirty="0">
                <a:solidFill>
                  <a:srgbClr val="121212"/>
                </a:solidFill>
                <a:latin typeface="+mn-ea"/>
                <a:ea typeface="+mn-ea"/>
              </a:rPr>
              <a:t>GPL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开源协议授权下，开发者可以自行检阅与调整程序代码， 并保障让所有使用者可以免费且自由地修改程序。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QGIS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跨平台的特性，可在 </a:t>
            </a:r>
            <a:r>
              <a:rPr lang="en-US" sz="2000" b="1" dirty="0" err="1">
                <a:solidFill>
                  <a:srgbClr val="121212"/>
                </a:solidFill>
                <a:latin typeface="+mn-ea"/>
                <a:ea typeface="+mn-ea"/>
              </a:rPr>
              <a:t>Linux、Mac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 OS</a:t>
            </a:r>
            <a:r>
              <a:rPr lang="zh-CN" altLang="en-US" sz="2000" b="1" dirty="0">
                <a:solidFill>
                  <a:srgbClr val="121212"/>
                </a:solidFill>
                <a:latin typeface="+mn-ea"/>
                <a:ea typeface="+mn-ea"/>
              </a:rPr>
              <a:t>和 </a:t>
            </a:r>
            <a:r>
              <a:rPr lang="en-US" sz="2000" b="1" dirty="0">
                <a:solidFill>
                  <a:srgbClr val="121212"/>
                </a:solidFill>
                <a:latin typeface="+mn-ea"/>
                <a:ea typeface="+mn-ea"/>
              </a:rPr>
              <a:t>Windows</a:t>
            </a:r>
            <a:r>
              <a:rPr lang="en-US" sz="2000" dirty="0">
                <a:solidFill>
                  <a:srgbClr val="121212"/>
                </a:solidFill>
                <a:latin typeface="+mn-ea"/>
                <a:ea typeface="+mn-ea"/>
              </a:rPr>
              <a:t> 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上使用，支持多种的矢量、栅格数据、数据库及一些功能。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主要功能包括：</a:t>
            </a:r>
            <a:r>
              <a:rPr lang="zh-CN" altLang="en-US" sz="2000" b="1" u="sng" dirty="0">
                <a:solidFill>
                  <a:srgbClr val="121212"/>
                </a:solidFill>
                <a:latin typeface="+mn-ea"/>
                <a:ea typeface="+mn-ea"/>
              </a:rPr>
              <a:t>数据可视化、投影转换、编辑、分析与制图</a:t>
            </a:r>
            <a:r>
              <a:rPr lang="zh-CN" altLang="en-US" sz="2000" dirty="0">
                <a:solidFill>
                  <a:srgbClr val="121212"/>
                </a:solidFill>
                <a:latin typeface="+mn-ea"/>
                <a:ea typeface="+mn-ea"/>
              </a:rPr>
              <a:t>等。</a:t>
            </a:r>
            <a:endParaRPr lang="en-US" altLang="zh-CN" sz="2000" dirty="0">
              <a:solidFill>
                <a:srgbClr val="12121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98703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815" y="1561192"/>
            <a:ext cx="6320698" cy="4496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5602" y="6155327"/>
            <a:ext cx="5836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/>
              </a:rPr>
              <a:t>https://github.com/qgis/QGIS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1276" y="1810890"/>
            <a:ext cx="6559150" cy="413594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909094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QGIS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软件简介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355" y="1735947"/>
            <a:ext cx="1058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菜单栏</a:t>
            </a:r>
            <a:endParaRPr lang="en-US" sz="2000" dirty="0"/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 bwMode="auto">
          <a:xfrm flipV="1">
            <a:off x="1164082" y="1735947"/>
            <a:ext cx="607773" cy="2000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354" y="2421022"/>
            <a:ext cx="1130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工具栏</a:t>
            </a:r>
            <a:endParaRPr lang="en-US" sz="2000" dirty="0"/>
          </a:p>
        </p:txBody>
      </p:sp>
      <p:cxnSp>
        <p:nvCxnSpPr>
          <p:cNvPr id="24" name="Straight Arrow Connector 23"/>
          <p:cNvCxnSpPr>
            <a:stCxn id="23" idx="3"/>
          </p:cNvCxnSpPr>
          <p:nvPr/>
        </p:nvCxnSpPr>
        <p:spPr bwMode="auto">
          <a:xfrm flipV="1">
            <a:off x="1235797" y="2082403"/>
            <a:ext cx="750910" cy="5386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101" y="4730618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图册</a:t>
            </a:r>
            <a:endParaRPr lang="en-US" sz="2000" dirty="0"/>
          </a:p>
        </p:txBody>
      </p:sp>
      <p:cxnSp>
        <p:nvCxnSpPr>
          <p:cNvPr id="28" name="Straight Arrow Connector 27"/>
          <p:cNvCxnSpPr>
            <a:stCxn id="27" idx="3"/>
          </p:cNvCxnSpPr>
          <p:nvPr/>
        </p:nvCxnSpPr>
        <p:spPr bwMode="auto">
          <a:xfrm flipV="1">
            <a:off x="993574" y="4287722"/>
            <a:ext cx="1235798" cy="6429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09761" y="2700070"/>
            <a:ext cx="922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视图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139773" y="3246220"/>
            <a:ext cx="932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面板</a:t>
            </a:r>
            <a:endParaRPr lang="en-US" sz="2000" dirty="0"/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7322840" y="3293066"/>
            <a:ext cx="624685" cy="117202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429797" y="6046986"/>
            <a:ext cx="148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状态栏</a:t>
            </a:r>
            <a:endParaRPr lang="en-US" sz="2000" dirty="0"/>
          </a:p>
        </p:txBody>
      </p:sp>
      <p:cxnSp>
        <p:nvCxnSpPr>
          <p:cNvPr id="43" name="Straight Arrow Connector 42"/>
          <p:cNvCxnSpPr/>
          <p:nvPr/>
        </p:nvCxnSpPr>
        <p:spPr bwMode="auto">
          <a:xfrm flipV="1">
            <a:off x="3218377" y="5846931"/>
            <a:ext cx="325925" cy="2493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7109" y="6396444"/>
            <a:ext cx="8213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学习资料</a:t>
            </a:r>
            <a:r>
              <a:rPr lang="zh-CN" altLang="en-US" sz="16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https://docs.qgis.org/3.22/zh-Hans/docs/user_manual/introduction/qgis_gui.html</a:t>
            </a:r>
            <a:endParaRPr lang="en-US" sz="1600" dirty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76" y="1643888"/>
            <a:ext cx="6559150" cy="161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8526"/>
            <a:ext cx="9013371" cy="792162"/>
          </a:xfrm>
        </p:spPr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二、开源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QGIS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665" y="846748"/>
            <a:ext cx="8508670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练习</a:t>
            </a:r>
            <a:r>
              <a:rPr lang="en-US" altLang="zh-CN" sz="2800" b="1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rgbClr val="333333"/>
                </a:solidFill>
                <a:latin typeface="+mn-ea"/>
                <a:ea typeface="+mn-ea"/>
              </a:rPr>
              <a:t>：数据导入及可视化（矢量）</a:t>
            </a:r>
            <a:endParaRPr lang="en-US" altLang="zh-CN" sz="2800" b="1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7940" y="1584993"/>
            <a:ext cx="8148119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chemeClr val="bg2"/>
                </a:solidFill>
                <a:latin typeface="+mn-ea"/>
                <a:ea typeface="+mn-ea"/>
              </a:rPr>
              <a:t>导入数据可通过菜单栏Project-Open选项选择数据进行导入</a:t>
            </a:r>
            <a:r>
              <a:rPr lang="zh-CN" altLang="en-US" sz="2200" dirty="0">
                <a:solidFill>
                  <a:schemeClr val="bg2"/>
                </a:solidFill>
                <a:latin typeface="+mn-ea"/>
                <a:ea typeface="+mn-ea"/>
              </a:rPr>
              <a:t>。也可以直接将数据拖拽到视图进行快捷导入。</a:t>
            </a:r>
            <a:endParaRPr lang="en-US" altLang="zh-CN" sz="2200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9590" y="2704433"/>
            <a:ext cx="5973781" cy="3818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39" y="2704433"/>
            <a:ext cx="2172286" cy="38189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4980619"/>
            <a:ext cx="1878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+mn-ea"/>
                <a:ea typeface="+mn-ea"/>
              </a:rPr>
              <a:t>右键单击适量图层</a:t>
            </a:r>
            <a:r>
              <a:rPr lang="zh-CN" altLang="en-US" sz="1600" dirty="0">
                <a:solidFill>
                  <a:schemeClr val="accent3"/>
                </a:solidFill>
                <a:latin typeface="+mn-ea"/>
                <a:ea typeface="+mn-ea"/>
              </a:rPr>
              <a:t>，选择</a:t>
            </a:r>
            <a:r>
              <a:rPr lang="en-US" altLang="zh-CN" sz="1600" dirty="0">
                <a:solidFill>
                  <a:schemeClr val="accent3"/>
                </a:solidFill>
                <a:latin typeface="+mn-ea"/>
                <a:ea typeface="+mn-ea"/>
              </a:rPr>
              <a:t>properties</a:t>
            </a:r>
            <a:endParaRPr lang="en-US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PLACING_PICTURE_USER_VIEWPORT" val="{&quot;height&quot;:1376.091338582677,&quot;width&quot;:5485.730708661417}"/>
</p:tagLst>
</file>

<file path=ppt/tags/tag2.xml><?xml version="1.0" encoding="utf-8"?>
<p:tagLst xmlns:p="http://schemas.openxmlformats.org/presentationml/2006/main">
  <p:tag name="ISPRING_RESOURCE_PATHS_HASH_2" val="189c55888ab0cbd7322514a7fc9bd945c0e60"/>
  <p:tag name="KSO_WPP_MARK_KEY" val="79f849d9-ccc2-4750-805f-358e2d340a01"/>
  <p:tag name="COMMONDATA" val="eyJoZGlkIjoiZDkyOWY3YmU4YzA3NGViMzM4ZWRiOWZkYTI3OWFiNTUifQ=="/>
</p:tagLst>
</file>

<file path=ppt/theme/theme1.xml><?xml version="1.0" encoding="utf-8"?>
<a:theme xmlns:a="http://schemas.openxmlformats.org/drawingml/2006/main" name="2_Global">
  <a:themeElements>
    <a:clrScheme name="自定义 33">
      <a:dk1>
        <a:sysClr val="windowText" lastClr="000000"/>
      </a:dk1>
      <a:lt1>
        <a:sysClr val="window" lastClr="FFFFFF"/>
      </a:lt1>
      <a:dk2>
        <a:srgbClr val="0000CC"/>
      </a:dk2>
      <a:lt2>
        <a:srgbClr val="EEECE1"/>
      </a:lt2>
      <a:accent1>
        <a:srgbClr val="0000CC"/>
      </a:accent1>
      <a:accent2>
        <a:srgbClr val="C00000"/>
      </a:accent2>
      <a:accent3>
        <a:srgbClr val="FF0000"/>
      </a:accent3>
      <a:accent4>
        <a:srgbClr val="FFFF00"/>
      </a:accent4>
      <a:accent5>
        <a:srgbClr val="0000CC"/>
      </a:accent5>
      <a:accent6>
        <a:srgbClr val="CAEAFA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85000"/>
            <a:lumOff val="15000"/>
          </a:schemeClr>
        </a:solidFill>
      </a:spPr>
      <a:bodyPr wrap="square" lIns="0" rtlCol="0" anchor="ctr">
        <a:noAutofit/>
      </a:bodyPr>
      <a:lstStyle>
        <a:defPPr algn="l">
          <a:defRPr b="1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0" tIns="0" rIns="0" bIns="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9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7897B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0">
        <a:dk1>
          <a:srgbClr val="0000FF"/>
        </a:dk1>
        <a:lt1>
          <a:srgbClr val="336699"/>
        </a:lt1>
        <a:dk2>
          <a:srgbClr val="FFFFCC"/>
        </a:dk2>
        <a:lt2>
          <a:srgbClr val="1B3753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0000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11">
        <a:dk1>
          <a:srgbClr val="1B3753"/>
        </a:dk1>
        <a:lt1>
          <a:srgbClr val="FFFFFF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DADADA"/>
        </a:accent4>
        <a:accent5>
          <a:srgbClr val="D9C6B0"/>
        </a:accent5>
        <a:accent6>
          <a:srgbClr val="3FAE9E"/>
        </a:accent6>
        <a:hlink>
          <a:srgbClr val="E6D490"/>
        </a:hlink>
        <a:folHlink>
          <a:srgbClr val="E1B97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12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D0EB6B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pyright (c) 2007-2010 NordriDesign™ _light">
  <a:themeElements>
    <a:clrScheme name="1_Copyright (c) 2007-2010 NordriDesign™ _light 1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43A1FF"/>
      </a:accent1>
      <a:accent2>
        <a:srgbClr val="00246C"/>
      </a:accent2>
      <a:accent3>
        <a:srgbClr val="FFFFFF"/>
      </a:accent3>
      <a:accent4>
        <a:srgbClr val="000000"/>
      </a:accent4>
      <a:accent5>
        <a:srgbClr val="B0CDFF"/>
      </a:accent5>
      <a:accent6>
        <a:srgbClr val="002061"/>
      </a:accent6>
      <a:hlink>
        <a:srgbClr val="FEA23C"/>
      </a:hlink>
      <a:folHlink>
        <a:srgbClr val="FFFF5B"/>
      </a:folHlink>
    </a:clrScheme>
    <a:fontScheme name="1_Copyright (c) 2007-2010 NordriDesign™ _light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Copyright (c) 2007-2010 NordriDesign™ _light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43A1FF"/>
        </a:accent1>
        <a:accent2>
          <a:srgbClr val="00246C"/>
        </a:accent2>
        <a:accent3>
          <a:srgbClr val="FFFFFF"/>
        </a:accent3>
        <a:accent4>
          <a:srgbClr val="000000"/>
        </a:accent4>
        <a:accent5>
          <a:srgbClr val="B0CDFF"/>
        </a:accent5>
        <a:accent6>
          <a:srgbClr val="002061"/>
        </a:accent6>
        <a:hlink>
          <a:srgbClr val="FEA23C"/>
        </a:hlink>
        <a:folHlink>
          <a:srgbClr val="FFFF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3601</Words>
  <Application>WPS 演示</Application>
  <PresentationFormat>On-screen Show (4:3)</PresentationFormat>
  <Paragraphs>290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宋体</vt:lpstr>
      <vt:lpstr>Wingdings</vt:lpstr>
      <vt:lpstr>Times New Roman</vt:lpstr>
      <vt:lpstr>微软雅黑</vt:lpstr>
      <vt:lpstr>黑体</vt:lpstr>
      <vt:lpstr>Calibri</vt:lpstr>
      <vt:lpstr>Arial</vt:lpstr>
      <vt:lpstr>Arial Unicode MS</vt:lpstr>
      <vt:lpstr>Cambria Math</vt:lpstr>
      <vt:lpstr>2_Global</vt:lpstr>
      <vt:lpstr>1_Copyright (c) 2007-2010 NordriDesign™ _light</vt:lpstr>
      <vt:lpstr>PowerPoint 演示文稿</vt:lpstr>
      <vt:lpstr>PowerPoint 演示文稿</vt:lpstr>
      <vt:lpstr>PowerPoint 演示文稿</vt:lpstr>
      <vt:lpstr>一. 开源桌面GIS软件简介</vt:lpstr>
      <vt:lpstr>PowerPoint 演示文稿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二、开源桌面软件SNAP 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二、开源桌面软件QGIS</vt:lpstr>
      <vt:lpstr>PowerPoint 演示文稿</vt:lpstr>
      <vt:lpstr>二、开源桌面软件SNAP </vt:lpstr>
      <vt:lpstr>二、开源桌面软件SNAP </vt:lpstr>
      <vt:lpstr>二、开源桌面软件SNAP </vt:lpstr>
      <vt:lpstr>二、开源桌面软件SNAP </vt:lpstr>
    </vt:vector>
  </TitlesOfParts>
  <Company>tongji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lsb</dc:creator>
  <cp:lastModifiedBy>表演艺术家</cp:lastModifiedBy>
  <cp:revision>12985</cp:revision>
  <dcterms:created xsi:type="dcterms:W3CDTF">2004-07-09T11:40:00Z</dcterms:created>
  <dcterms:modified xsi:type="dcterms:W3CDTF">2023-09-06T09:32:03Z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9044038FFB8E4FACA7F776EAFDE49DBB_12</vt:lpwstr>
  </property>
  <property fmtid="{D5CDD505-2E9C-101B-9397-08002B2CF9AE}" pid="3" name="KSOProductBuildVer">
    <vt:lpwstr>2052-11.1.0.14309</vt:lpwstr>
  </property>
</Properties>
</file>